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1"/>
  </p:notesMasterIdLst>
  <p:sldIdLst>
    <p:sldId id="256" r:id="rId2"/>
    <p:sldId id="257" r:id="rId3"/>
    <p:sldId id="386" r:id="rId4"/>
    <p:sldId id="258" r:id="rId5"/>
    <p:sldId id="329" r:id="rId6"/>
    <p:sldId id="385" r:id="rId7"/>
    <p:sldId id="330" r:id="rId8"/>
    <p:sldId id="314" r:id="rId9"/>
    <p:sldId id="319" r:id="rId10"/>
    <p:sldId id="315" r:id="rId11"/>
    <p:sldId id="316" r:id="rId12"/>
    <p:sldId id="259" r:id="rId13"/>
    <p:sldId id="318" r:id="rId14"/>
    <p:sldId id="324" r:id="rId15"/>
    <p:sldId id="384" r:id="rId16"/>
    <p:sldId id="381" r:id="rId17"/>
    <p:sldId id="390" r:id="rId18"/>
    <p:sldId id="270" r:id="rId19"/>
    <p:sldId id="379" r:id="rId20"/>
    <p:sldId id="271" r:id="rId21"/>
    <p:sldId id="272" r:id="rId22"/>
    <p:sldId id="275" r:id="rId23"/>
    <p:sldId id="277" r:id="rId24"/>
    <p:sldId id="278" r:id="rId25"/>
    <p:sldId id="395" r:id="rId26"/>
    <p:sldId id="279" r:id="rId27"/>
    <p:sldId id="317" r:id="rId28"/>
    <p:sldId id="286" r:id="rId29"/>
    <p:sldId id="287" r:id="rId30"/>
    <p:sldId id="288" r:id="rId31"/>
    <p:sldId id="320" r:id="rId32"/>
    <p:sldId id="382" r:id="rId33"/>
    <p:sldId id="321" r:id="rId34"/>
    <p:sldId id="323" r:id="rId35"/>
    <p:sldId id="289" r:id="rId36"/>
    <p:sldId id="290" r:id="rId37"/>
    <p:sldId id="291" r:id="rId38"/>
    <p:sldId id="326" r:id="rId39"/>
    <p:sldId id="292" r:id="rId40"/>
    <p:sldId id="293" r:id="rId41"/>
    <p:sldId id="294" r:id="rId42"/>
    <p:sldId id="295" r:id="rId43"/>
    <p:sldId id="296" r:id="rId44"/>
    <p:sldId id="297" r:id="rId45"/>
    <p:sldId id="299" r:id="rId46"/>
    <p:sldId id="327" r:id="rId47"/>
    <p:sldId id="300" r:id="rId48"/>
    <p:sldId id="298" r:id="rId49"/>
    <p:sldId id="328" r:id="rId50"/>
    <p:sldId id="387" r:id="rId51"/>
    <p:sldId id="388" r:id="rId52"/>
    <p:sldId id="302" r:id="rId53"/>
    <p:sldId id="337" r:id="rId54"/>
    <p:sldId id="338" r:id="rId55"/>
    <p:sldId id="339"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5" r:id="rId69"/>
    <p:sldId id="356" r:id="rId70"/>
    <p:sldId id="357" r:id="rId71"/>
    <p:sldId id="358"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80" r:id="rId85"/>
    <p:sldId id="374" r:id="rId86"/>
    <p:sldId id="391" r:id="rId87"/>
    <p:sldId id="393" r:id="rId88"/>
    <p:sldId id="392" r:id="rId89"/>
    <p:sldId id="394" r:id="rId90"/>
  </p:sldIdLst>
  <p:sldSz cx="13004800" cy="9753600"/>
  <p:notesSz cx="6858000" cy="9144000"/>
  <p:defaultTextStyle>
    <a:defPPr>
      <a:defRPr lang="en-US"/>
    </a:defPPr>
    <a:lvl1pPr algn="l" rtl="0" fontAlgn="base">
      <a:spcBef>
        <a:spcPct val="0"/>
      </a:spcBef>
      <a:spcAft>
        <a:spcPct val="0"/>
      </a:spcAft>
      <a:defRPr sz="3400" kern="1200">
        <a:solidFill>
          <a:srgbClr val="000000"/>
        </a:solidFill>
        <a:latin typeface="Times New Roman" charset="0"/>
        <a:ea typeface="ヒラギノ明朝 ProN W3" charset="-128"/>
        <a:cs typeface="ヒラギノ明朝 ProN W3" charset="-128"/>
        <a:sym typeface="Times New Roman" charset="0"/>
      </a:defRPr>
    </a:lvl1pPr>
    <a:lvl2pPr marL="457200" algn="l" rtl="0" fontAlgn="base">
      <a:spcBef>
        <a:spcPct val="0"/>
      </a:spcBef>
      <a:spcAft>
        <a:spcPct val="0"/>
      </a:spcAft>
      <a:defRPr sz="3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3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3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3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3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3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3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3400" kern="1200">
        <a:solidFill>
          <a:srgbClr val="000000"/>
        </a:solidFill>
        <a:latin typeface="Times New Roman" charset="0"/>
        <a:ea typeface="ヒラギノ明朝 ProN W3" charset="-128"/>
        <a:cs typeface="ヒラギノ明朝 ProN W3" charset="-128"/>
        <a:sym typeface="Times New Roman"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032"/>
    <p:restoredTop sz="85470"/>
  </p:normalViewPr>
  <p:slideViewPr>
    <p:cSldViewPr>
      <p:cViewPr varScale="1">
        <p:scale>
          <a:sx n="86" d="100"/>
          <a:sy n="86" d="100"/>
        </p:scale>
        <p:origin x="488" y="208"/>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B47347B-204A-7446-9C2E-70FE66A558ED}" type="datetime1">
              <a:rPr lang="en-US"/>
              <a:pPr/>
              <a:t>8/21/17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7514A95-9D51-3041-AB93-D107D95A70B1}" type="slidenum">
              <a:rPr lang="en-US"/>
              <a:pPr/>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a:lstStyle/>
          <a:p>
            <a:pPr eaLnBrk="1" hangingPunct="1">
              <a:spcBef>
                <a:spcPct val="0"/>
              </a:spcBef>
            </a:pPr>
            <a:endParaRPr lang="en-US" smtClean="0"/>
          </a:p>
        </p:txBody>
      </p:sp>
      <p:sp>
        <p:nvSpPr>
          <p:cNvPr id="16388" name="Slide Number Placeholder 3"/>
          <p:cNvSpPr>
            <a:spLocks noGrp="1"/>
          </p:cNvSpPr>
          <p:nvPr>
            <p:ph type="sldNum" sz="quarter" idx="5"/>
          </p:nvPr>
        </p:nvSpPr>
        <p:spPr bwMode="auto">
          <a:noFill/>
          <a:ln>
            <a:miter lim="800000"/>
            <a:headEnd/>
            <a:tailEnd/>
          </a:ln>
        </p:spPr>
        <p:txBody>
          <a:bodyPr/>
          <a:lstStyle/>
          <a:p>
            <a:fld id="{E138CD91-446B-7344-A1DD-A5313F395D4D}" type="slidenum">
              <a:rPr lang="en-US" smtClean="0"/>
              <a:pPr/>
              <a:t>2</a:t>
            </a:fld>
            <a:endParaRPr lang="en-US" smtClean="0"/>
          </a:p>
        </p:txBody>
      </p:sp>
    </p:spTree>
    <p:extLst>
      <p:ext uri="{BB962C8B-B14F-4D97-AF65-F5344CB8AC3E}">
        <p14:creationId xmlns:p14="http://schemas.microsoft.com/office/powerpoint/2010/main" val="84693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a:lstStyle/>
          <a:p>
            <a:pPr eaLnBrk="1" hangingPunct="1">
              <a:spcBef>
                <a:spcPct val="0"/>
              </a:spcBef>
            </a:pPr>
            <a:endParaRPr lang="en-US" smtClean="0"/>
          </a:p>
        </p:txBody>
      </p:sp>
      <p:sp>
        <p:nvSpPr>
          <p:cNvPr id="16388" name="Slide Number Placeholder 3"/>
          <p:cNvSpPr>
            <a:spLocks noGrp="1"/>
          </p:cNvSpPr>
          <p:nvPr>
            <p:ph type="sldNum" sz="quarter" idx="5"/>
          </p:nvPr>
        </p:nvSpPr>
        <p:spPr bwMode="auto">
          <a:noFill/>
          <a:ln>
            <a:miter lim="800000"/>
            <a:headEnd/>
            <a:tailEnd/>
          </a:ln>
        </p:spPr>
        <p:txBody>
          <a:bodyPr/>
          <a:lstStyle/>
          <a:p>
            <a:fld id="{E138CD91-446B-7344-A1DD-A5313F395D4D}" type="slidenum">
              <a:rPr lang="en-US" smtClean="0"/>
              <a:pPr/>
              <a:t>3</a:t>
            </a:fld>
            <a:endParaRPr lang="en-US" smtClean="0"/>
          </a:p>
        </p:txBody>
      </p:sp>
    </p:spTree>
    <p:extLst>
      <p:ext uri="{BB962C8B-B14F-4D97-AF65-F5344CB8AC3E}">
        <p14:creationId xmlns:p14="http://schemas.microsoft.com/office/powerpoint/2010/main" val="118993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2E166016-B233-1F40-93F5-2EC19F65F9FD}"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84ADD8C7-12AB-DB4E-854A-39436806E979}" type="slidenum">
              <a:rPr lang="en-US"/>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0"/>
            <a:ext cx="2908300" cy="975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47700" y="0"/>
            <a:ext cx="8572500" cy="975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F274278C-BE91-6B44-912B-C3647CDC341D}" type="slidenum">
              <a:rPr lang="en-US"/>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8302" y="325120"/>
            <a:ext cx="11595947" cy="97536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50240" y="1842347"/>
            <a:ext cx="5707662" cy="67733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4649" y="1842347"/>
            <a:ext cx="5707662" cy="67733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14116" y="8859520"/>
            <a:ext cx="2709333" cy="650240"/>
          </a:xfrm>
          <a:prstGeom prst="rect">
            <a:avLst/>
          </a:prstGeom>
          <a:ln/>
        </p:spPr>
        <p:txBody>
          <a:bodyPr lIns="130046" tIns="65023" rIns="130046" bIns="65023"/>
          <a:lstStyle>
            <a:lvl1pPr>
              <a:defRPr/>
            </a:lvl1pPr>
          </a:lstStyle>
          <a:p>
            <a:endParaRPr lang="en-US"/>
          </a:p>
        </p:txBody>
      </p:sp>
      <p:sp>
        <p:nvSpPr>
          <p:cNvPr id="6" name="Footer Placeholder 5"/>
          <p:cNvSpPr>
            <a:spLocks noGrp="1" noChangeArrowheads="1"/>
          </p:cNvSpPr>
          <p:nvPr>
            <p:ph type="ftr" sz="quarter" idx="11"/>
          </p:nvPr>
        </p:nvSpPr>
        <p:spPr>
          <a:xfrm>
            <a:off x="4443307" y="8859520"/>
            <a:ext cx="4118187" cy="650240"/>
          </a:xfrm>
          <a:prstGeom prst="rect">
            <a:avLst/>
          </a:prstGeom>
          <a:ln/>
        </p:spPr>
        <p:txBody>
          <a:bodyPr lIns="130046" tIns="65023" rIns="130046" bIns="65023"/>
          <a:lstStyle>
            <a:lvl1pPr>
              <a:defRPr/>
            </a:lvl1pPr>
          </a:lstStyle>
          <a:p>
            <a:r>
              <a:rPr lang="en-US"/>
              <a:t>CS 561,  Lecture 2</a:t>
            </a:r>
          </a:p>
        </p:txBody>
      </p:sp>
      <p:sp>
        <p:nvSpPr>
          <p:cNvPr id="7" name="Rectangle 6"/>
          <p:cNvSpPr>
            <a:spLocks noGrp="1" noChangeArrowheads="1"/>
          </p:cNvSpPr>
          <p:nvPr>
            <p:ph type="sldNum" sz="quarter" idx="12"/>
          </p:nvPr>
        </p:nvSpPr>
        <p:spPr>
          <a:ln/>
        </p:spPr>
        <p:txBody>
          <a:bodyPr/>
          <a:lstStyle>
            <a:lvl1pPr>
              <a:defRPr/>
            </a:lvl1pPr>
          </a:lstStyle>
          <a:p>
            <a:fld id="{822F7EC5-8170-EC4E-AACB-D10EF8225E00}"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68302" y="325120"/>
            <a:ext cx="11595947" cy="97536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0240" y="1842347"/>
            <a:ext cx="11632071" cy="6773333"/>
          </a:xfrm>
        </p:spPr>
        <p:txBody>
          <a:bodyPr/>
          <a:lstStyle/>
          <a:p>
            <a:pPr lvl="0"/>
            <a:endParaRPr lang="en-US" noProof="0" smtClean="0"/>
          </a:p>
        </p:txBody>
      </p:sp>
      <p:sp>
        <p:nvSpPr>
          <p:cNvPr id="4" name="Rectangle 4"/>
          <p:cNvSpPr>
            <a:spLocks noGrp="1" noChangeArrowheads="1"/>
          </p:cNvSpPr>
          <p:nvPr>
            <p:ph type="dt" sz="half" idx="10"/>
          </p:nvPr>
        </p:nvSpPr>
        <p:spPr>
          <a:xfrm>
            <a:off x="614116" y="8859520"/>
            <a:ext cx="2709333" cy="650240"/>
          </a:xfrm>
          <a:prstGeom prst="rect">
            <a:avLst/>
          </a:prstGeom>
          <a:ln/>
        </p:spPr>
        <p:txBody>
          <a:bodyPr lIns="130046" tIns="65023" rIns="130046" bIns="65023"/>
          <a:lstStyle>
            <a:lvl1pPr>
              <a:defRPr/>
            </a:lvl1pPr>
          </a:lstStyle>
          <a:p>
            <a:endParaRPr lang="en-US"/>
          </a:p>
        </p:txBody>
      </p:sp>
      <p:sp>
        <p:nvSpPr>
          <p:cNvPr id="5" name="Rectangle 5"/>
          <p:cNvSpPr>
            <a:spLocks noGrp="1" noChangeArrowheads="1"/>
          </p:cNvSpPr>
          <p:nvPr>
            <p:ph type="ftr" sz="quarter" idx="11"/>
          </p:nvPr>
        </p:nvSpPr>
        <p:spPr>
          <a:xfrm>
            <a:off x="4443307" y="8859520"/>
            <a:ext cx="4118187" cy="650240"/>
          </a:xfrm>
          <a:prstGeom prst="rect">
            <a:avLst/>
          </a:prstGeom>
          <a:ln/>
        </p:spPr>
        <p:txBody>
          <a:bodyPr lIns="130046" tIns="65023" rIns="130046" bIns="65023"/>
          <a:lstStyle>
            <a:lvl1pPr>
              <a:defRPr/>
            </a:lvl1pPr>
          </a:lstStyle>
          <a:p>
            <a:r>
              <a:rPr lang="en-US"/>
              <a:t>CS 561,  Lecture 2</a:t>
            </a:r>
          </a:p>
        </p:txBody>
      </p:sp>
      <p:sp>
        <p:nvSpPr>
          <p:cNvPr id="6" name="Rectangle 6"/>
          <p:cNvSpPr>
            <a:spLocks noGrp="1" noChangeArrowheads="1"/>
          </p:cNvSpPr>
          <p:nvPr>
            <p:ph type="sldNum" sz="quarter" idx="12"/>
          </p:nvPr>
        </p:nvSpPr>
        <p:spPr>
          <a:ln/>
        </p:spPr>
        <p:txBody>
          <a:bodyPr/>
          <a:lstStyle>
            <a:lvl1pPr>
              <a:defRPr/>
            </a:lvl1pPr>
          </a:lstStyle>
          <a:p>
            <a:fld id="{9625370D-C610-6246-9E6B-58CF0EB2B8DD}"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0A17526F-175A-6C48-9174-B04A91FA1515}" type="slidenum">
              <a:rPr lang="en-US"/>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fld id="{9D82746A-3B06-9541-9DB6-1C8FC30F09D3}" type="slidenum">
              <a:rPr lang="en-US"/>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47700" y="1841500"/>
            <a:ext cx="5740400" cy="7912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40500" y="1841500"/>
            <a:ext cx="5740400" cy="7912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3"/>
          <p:cNvSpPr txBox="1">
            <a:spLocks noGrp="1" noChangeArrowheads="1"/>
          </p:cNvSpPr>
          <p:nvPr>
            <p:ph type="sldNum" sz="quarter" idx="10"/>
          </p:nvPr>
        </p:nvSpPr>
        <p:spPr>
          <a:ln/>
        </p:spPr>
        <p:txBody>
          <a:bodyPr/>
          <a:lstStyle>
            <a:lvl1pPr>
              <a:defRPr/>
            </a:lvl1pPr>
          </a:lstStyle>
          <a:p>
            <a:fld id="{8108B02D-9EDA-D24C-809B-1AA4DFDD8A66}" type="slidenum">
              <a:rPr lang="en-US"/>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3"/>
          <p:cNvSpPr txBox="1">
            <a:spLocks noGrp="1" noChangeArrowheads="1"/>
          </p:cNvSpPr>
          <p:nvPr>
            <p:ph type="sldNum" sz="quarter" idx="10"/>
          </p:nvPr>
        </p:nvSpPr>
        <p:spPr>
          <a:ln/>
        </p:spPr>
        <p:txBody>
          <a:bodyPr/>
          <a:lstStyle>
            <a:lvl1pPr>
              <a:defRPr/>
            </a:lvl1pPr>
          </a:lstStyle>
          <a:p>
            <a:fld id="{BEED80EA-F103-4E42-94A8-E5A20711059F}" type="slidenum">
              <a:rPr lang="en-US"/>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fld id="{00E22356-C818-C647-96EF-DCEA16FFAD2F}" type="slidenum">
              <a:rPr lang="en-US"/>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fld id="{874C1DC6-7A63-264E-9DB9-78B3EDC2BA6B}" type="slidenum">
              <a:rPr lang="en-US"/>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fld id="{0F65E979-F2CC-5045-B33F-028AFF46C771}" type="slidenum">
              <a:rPr lang="en-US"/>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Tahoma"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fld id="{C4CCCF56-4ED4-1C4D-83A4-64BFEF5CD993}" type="slidenum">
              <a:rPr lang="en-US"/>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73100" y="0"/>
            <a:ext cx="11595100" cy="1295400"/>
          </a:xfrm>
          <a:prstGeom prst="rect">
            <a:avLst/>
          </a:prstGeom>
          <a:noFill/>
          <a:ln w="12700">
            <a:noFill/>
            <a:miter lim="800000"/>
            <a:headEnd/>
            <a:tailEnd/>
          </a:ln>
        </p:spPr>
        <p:txBody>
          <a:bodyPr vert="horz" wrap="square" lIns="50800" tIns="50800" rIns="108599" bIns="50800" numCol="1" anchor="b" anchorCtr="0" compatLnSpc="1">
            <a:prstTxWarp prst="textNoShape">
              <a:avLst/>
            </a:prstTxWarp>
          </a:bodyPr>
          <a:lstStyle/>
          <a:p>
            <a:pPr lvl="0"/>
            <a:r>
              <a:rPr lang="en-US">
                <a:sym typeface="Helvetica" charset="0"/>
              </a:rPr>
              <a:t>Click to edit Master title style</a:t>
            </a:r>
          </a:p>
        </p:txBody>
      </p:sp>
      <p:sp>
        <p:nvSpPr>
          <p:cNvPr id="1027" name="Rectangle 2"/>
          <p:cNvSpPr>
            <a:spLocks noGrp="1" noChangeArrowheads="1"/>
          </p:cNvSpPr>
          <p:nvPr>
            <p:ph type="body" idx="1"/>
          </p:nvPr>
        </p:nvSpPr>
        <p:spPr bwMode="auto">
          <a:xfrm>
            <a:off x="647700" y="1841500"/>
            <a:ext cx="11633200" cy="79121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a:sym typeface="Tahoma" charset="0"/>
              </a:rPr>
              <a:t>Click to edit Master text styles</a:t>
            </a:r>
          </a:p>
          <a:p>
            <a:pPr lvl="1"/>
            <a:r>
              <a:rPr lang="en-US">
                <a:sym typeface="Tahoma" charset="0"/>
              </a:rPr>
              <a:t>Second level</a:t>
            </a:r>
          </a:p>
          <a:p>
            <a:pPr lvl="2"/>
            <a:r>
              <a:rPr lang="en-US">
                <a:sym typeface="Tahoma" charset="0"/>
              </a:rPr>
              <a:t>Third level</a:t>
            </a:r>
          </a:p>
          <a:p>
            <a:pPr lvl="3"/>
            <a:r>
              <a:rPr lang="en-US">
                <a:sym typeface="Tahoma" charset="0"/>
              </a:rPr>
              <a:t>Fourth level</a:t>
            </a:r>
          </a:p>
          <a:p>
            <a:pPr lvl="4"/>
            <a:r>
              <a:rPr lang="en-US">
                <a:sym typeface="Tahoma" charset="0"/>
              </a:rPr>
              <a:t>Fifth level</a:t>
            </a:r>
          </a:p>
        </p:txBody>
      </p:sp>
      <p:sp>
        <p:nvSpPr>
          <p:cNvPr id="2" name="Text Box 3"/>
          <p:cNvSpPr txBox="1">
            <a:spLocks noGrp="1" noChangeArrowheads="1"/>
          </p:cNvSpPr>
          <p:nvPr>
            <p:ph type="sldNum" sz="quarter" idx="4"/>
          </p:nvPr>
        </p:nvSpPr>
        <p:spPr bwMode="auto">
          <a:xfrm>
            <a:off x="12393613" y="9278938"/>
            <a:ext cx="368300" cy="3556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ctr">
              <a:defRPr sz="1800">
                <a:solidFill>
                  <a:schemeClr val="tx1"/>
                </a:solidFill>
                <a:latin typeface="Arial" charset="0"/>
                <a:ea typeface="Arial" charset="0"/>
                <a:cs typeface="Arial" charset="0"/>
                <a:sym typeface="Arial" charset="0"/>
              </a:defRPr>
            </a:lvl1pPr>
          </a:lstStyle>
          <a:p>
            <a:fld id="{215D01AC-909D-EC45-8B06-38D71842490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hf hdr="0" ftr="0" dt="0"/>
  <p:txStyles>
    <p:titleStyle>
      <a:lvl1pPr marL="6350" indent="-6350" algn="l" rtl="0" eaLnBrk="0" fontAlgn="base" hangingPunct="0">
        <a:spcBef>
          <a:spcPct val="0"/>
        </a:spcBef>
        <a:spcAft>
          <a:spcPct val="0"/>
        </a:spcAft>
        <a:defRPr sz="3400" b="1">
          <a:solidFill>
            <a:schemeClr val="tx1"/>
          </a:solidFill>
          <a:latin typeface="+mj-lt"/>
          <a:ea typeface="+mj-ea"/>
          <a:cs typeface="+mj-cs"/>
          <a:sym typeface="Helvetica" charset="0"/>
        </a:defRPr>
      </a:lvl1pPr>
      <a:lvl2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2pPr>
      <a:lvl3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3pPr>
      <a:lvl4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4pPr>
      <a:lvl5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5pPr>
      <a:lvl6pPr marL="4635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6pPr>
      <a:lvl7pPr marL="9207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7pPr>
      <a:lvl8pPr marL="13779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8pPr>
      <a:lvl9pPr marL="18351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9pPr>
    </p:titleStyle>
    <p:bodyStyle>
      <a:lvl1pPr marL="382588" indent="-342900" algn="l" rtl="0" eaLnBrk="0" fontAlgn="base" hangingPunct="0">
        <a:spcBef>
          <a:spcPts val="700"/>
        </a:spcBef>
        <a:spcAft>
          <a:spcPct val="0"/>
        </a:spcAft>
        <a:buClr>
          <a:srgbClr val="000000"/>
        </a:buClr>
        <a:buSzPct val="100000"/>
        <a:buFont typeface="Tahoma" charset="0"/>
        <a:buChar char="•"/>
        <a:defRPr sz="3000">
          <a:solidFill>
            <a:schemeClr val="tx1"/>
          </a:solidFill>
          <a:latin typeface="+mn-lt"/>
          <a:ea typeface="+mn-ea"/>
          <a:cs typeface="+mn-cs"/>
          <a:sym typeface="Tahoma" charset="0"/>
        </a:defRPr>
      </a:lvl1pPr>
      <a:lvl2pPr marL="731838" indent="-285750" algn="l" rtl="0" eaLnBrk="0" fontAlgn="base" hangingPunct="0">
        <a:spcBef>
          <a:spcPts val="1000"/>
        </a:spcBef>
        <a:spcAft>
          <a:spcPct val="0"/>
        </a:spcAft>
        <a:buClr>
          <a:srgbClr val="000000"/>
        </a:buClr>
        <a:buSzPct val="100000"/>
        <a:buFont typeface="Tahoma" charset="0"/>
        <a:buChar char="•"/>
        <a:defRPr sz="2600">
          <a:solidFill>
            <a:schemeClr val="tx1"/>
          </a:solidFill>
          <a:latin typeface="+mn-lt"/>
          <a:ea typeface="+mn-ea"/>
          <a:cs typeface="+mn-cs"/>
          <a:sym typeface="Tahoma" charset="0"/>
        </a:defRPr>
      </a:lvl2pPr>
      <a:lvl3pPr marL="1131888" indent="-228600" algn="l" rtl="0" eaLnBrk="0" fontAlgn="base" hangingPunct="0">
        <a:spcBef>
          <a:spcPts val="500"/>
        </a:spcBef>
        <a:spcAft>
          <a:spcPct val="0"/>
        </a:spcAft>
        <a:buClr>
          <a:srgbClr val="000000"/>
        </a:buClr>
        <a:buSzPct val="100000"/>
        <a:buFont typeface="Tahoma" charset="0"/>
        <a:buChar char="•"/>
        <a:defRPr sz="2200">
          <a:solidFill>
            <a:schemeClr val="tx1"/>
          </a:solidFill>
          <a:latin typeface="+mn-lt"/>
          <a:ea typeface="+mn-ea"/>
          <a:cs typeface="+mn-cs"/>
          <a:sym typeface="Tahoma" charset="0"/>
        </a:defRPr>
      </a:lvl3pPr>
      <a:lvl4pPr marL="1589088" indent="-228600" algn="l" rtl="0" eaLnBrk="0" fontAlgn="base" hangingPunct="0">
        <a:spcBef>
          <a:spcPts val="500"/>
        </a:spcBef>
        <a:spcAft>
          <a:spcPct val="0"/>
        </a:spcAft>
        <a:buClr>
          <a:srgbClr val="000000"/>
        </a:buClr>
        <a:buSzPct val="100000"/>
        <a:buFont typeface="Tahoma" charset="0"/>
        <a:buChar char="•"/>
        <a:defRPr sz="2000">
          <a:solidFill>
            <a:schemeClr val="tx1"/>
          </a:solidFill>
          <a:latin typeface="+mn-lt"/>
          <a:ea typeface="+mn-ea"/>
          <a:cs typeface="+mn-cs"/>
          <a:sym typeface="Tahoma" charset="0"/>
        </a:defRPr>
      </a:lvl4pPr>
      <a:lvl5pPr marL="2046288" indent="-228600" algn="l" rtl="0" eaLnBrk="0" fontAlgn="base" hangingPunct="0">
        <a:spcBef>
          <a:spcPts val="500"/>
        </a:spcBef>
        <a:spcAft>
          <a:spcPct val="0"/>
        </a:spcAft>
        <a:buClr>
          <a:srgbClr val="000000"/>
        </a:buClr>
        <a:buSzPct val="100000"/>
        <a:buFont typeface="Tahoma" charset="0"/>
        <a:buChar char="-"/>
        <a:defRPr sz="2000">
          <a:solidFill>
            <a:schemeClr val="tx1"/>
          </a:solidFill>
          <a:latin typeface="+mn-lt"/>
          <a:ea typeface="+mn-ea"/>
          <a:cs typeface="+mn-cs"/>
          <a:sym typeface="Tahoma" charset="0"/>
        </a:defRPr>
      </a:lvl5pPr>
      <a:lvl6pPr marL="2503488" indent="-228600" algn="l" rtl="0" fontAlgn="base">
        <a:spcBef>
          <a:spcPts val="500"/>
        </a:spcBef>
        <a:spcAft>
          <a:spcPct val="0"/>
        </a:spcAft>
        <a:buClr>
          <a:srgbClr val="000000"/>
        </a:buClr>
        <a:buSzPct val="100000"/>
        <a:buFont typeface="Tahoma" charset="0"/>
        <a:buChar char="-"/>
        <a:defRPr>
          <a:solidFill>
            <a:schemeClr val="tx1"/>
          </a:solidFill>
          <a:latin typeface="+mn-lt"/>
          <a:ea typeface="+mn-ea"/>
          <a:cs typeface="+mn-cs"/>
          <a:sym typeface="Tahoma" charset="0"/>
        </a:defRPr>
      </a:lvl6pPr>
      <a:lvl7pPr marL="2960688" indent="-228600" algn="l" rtl="0" fontAlgn="base">
        <a:spcBef>
          <a:spcPts val="500"/>
        </a:spcBef>
        <a:spcAft>
          <a:spcPct val="0"/>
        </a:spcAft>
        <a:buClr>
          <a:srgbClr val="000000"/>
        </a:buClr>
        <a:buSzPct val="100000"/>
        <a:buFont typeface="Tahoma" charset="0"/>
        <a:buChar char="-"/>
        <a:defRPr>
          <a:solidFill>
            <a:schemeClr val="tx1"/>
          </a:solidFill>
          <a:latin typeface="+mn-lt"/>
          <a:ea typeface="+mn-ea"/>
          <a:cs typeface="+mn-cs"/>
          <a:sym typeface="Tahoma" charset="0"/>
        </a:defRPr>
      </a:lvl7pPr>
      <a:lvl8pPr marL="3417888" indent="-228600" algn="l" rtl="0" fontAlgn="base">
        <a:spcBef>
          <a:spcPts val="500"/>
        </a:spcBef>
        <a:spcAft>
          <a:spcPct val="0"/>
        </a:spcAft>
        <a:buClr>
          <a:srgbClr val="000000"/>
        </a:buClr>
        <a:buSzPct val="100000"/>
        <a:buFont typeface="Tahoma" charset="0"/>
        <a:buChar char="-"/>
        <a:defRPr>
          <a:solidFill>
            <a:schemeClr val="tx1"/>
          </a:solidFill>
          <a:latin typeface="+mn-lt"/>
          <a:ea typeface="+mn-ea"/>
          <a:cs typeface="+mn-cs"/>
          <a:sym typeface="Tahoma" charset="0"/>
        </a:defRPr>
      </a:lvl8pPr>
      <a:lvl9pPr marL="3875088" indent="-228600" algn="l" rtl="0" fontAlgn="base">
        <a:spcBef>
          <a:spcPts val="500"/>
        </a:spcBef>
        <a:spcAft>
          <a:spcPct val="0"/>
        </a:spcAft>
        <a:buClr>
          <a:srgbClr val="000000"/>
        </a:buClr>
        <a:buSzPct val="100000"/>
        <a:buFont typeface="Tahoma" charset="0"/>
        <a:buChar char="-"/>
        <a:defRPr>
          <a:solidFill>
            <a:schemeClr val="tx1"/>
          </a:solidFill>
          <a:latin typeface="+mn-lt"/>
          <a:ea typeface="+mn-ea"/>
          <a:cs typeface="+mn-cs"/>
          <a:sym typeface="Tahom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microsoft.com/office/2007/relationships/media" Target="file://localhost/Users/itti/Movies/Class/ASIMO.mp4" TargetMode="External"/><Relationship Id="rId4" Type="http://schemas.openxmlformats.org/officeDocument/2006/relationships/video" Target="file://localhost/Users/itti/Movies/Class/ASIMO.mp4" TargetMode="External"/><Relationship Id="rId5" Type="http://schemas.microsoft.com/office/2007/relationships/media" Target="file://localhost/Users/itti/Movies/Class/Siri%20meets%20Siri.mp4" TargetMode="External"/><Relationship Id="rId6" Type="http://schemas.openxmlformats.org/officeDocument/2006/relationships/video" Target="file://localhost/Users/itti/Movies/Class/Siri%20meets%20Siri.mp4" TargetMode="External"/><Relationship Id="rId7" Type="http://schemas.openxmlformats.org/officeDocument/2006/relationships/slideLayout" Target="../slideLayouts/slideLayout2.xml"/><Relationship Id="rId8" Type="http://schemas.openxmlformats.org/officeDocument/2006/relationships/image" Target="../media/image1.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microsoft.com/office/2007/relationships/media" Target="file://localhost/Users/itti/Movies/Class/Mario-AI.mp4" TargetMode="External"/><Relationship Id="rId2" Type="http://schemas.openxmlformats.org/officeDocument/2006/relationships/video" Target="file://localhost/Users/itti/Movies/Class/Mario-AI.mp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png"/><Relationship Id="rId1" Type="http://schemas.microsoft.com/office/2007/relationships/media" Target="file://localhost/Users/itti/Movies/Class/drc-kaist-winner.mp4" TargetMode="External"/><Relationship Id="rId2" Type="http://schemas.openxmlformats.org/officeDocument/2006/relationships/video" Target="file://localhost/Users/itti/Movies/Class/drc-kaist-winner.mp4"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tiff"/><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4.png"/><Relationship Id="rId7" Type="http://schemas.openxmlformats.org/officeDocument/2006/relationships/image" Target="../media/image22.tiff"/><Relationship Id="rId8" Type="http://schemas.openxmlformats.org/officeDocument/2006/relationships/image" Target="../media/image23.png"/><Relationship Id="rId1" Type="http://schemas.microsoft.com/office/2007/relationships/media" Target="file://localhost/Users/itti/Movies/Class/Google%20Glasses%20Project.mp4" TargetMode="External"/><Relationship Id="rId2" Type="http://schemas.openxmlformats.org/officeDocument/2006/relationships/video" Target="file://localhost/Users/itti/Movies/Class/Google%20Glasses%20Project.mp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gi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5" Type="http://schemas.openxmlformats.org/officeDocument/2006/relationships/image" Target="../media/image33.png"/><Relationship Id="rId1" Type="http://schemas.microsoft.com/office/2007/relationships/media" Target="file://localhost/Users/itti/Movies/Class/ping-pong-robot.mp4" TargetMode="External"/><Relationship Id="rId2" Type="http://schemas.openxmlformats.org/officeDocument/2006/relationships/video" Target="file://localhost/Users/itti/Movies/Class/ping-pong-robot.mp4"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5" Type="http://schemas.openxmlformats.org/officeDocument/2006/relationships/image" Target="../media/image34.png"/><Relationship Id="rId1" Type="http://schemas.microsoft.com/office/2007/relationships/media" Target="file://localhost/Users/itti/Movies/Class/GrandChallenge2.mp4" TargetMode="External"/><Relationship Id="rId2" Type="http://schemas.openxmlformats.org/officeDocument/2006/relationships/video" Target="file://localhost/Users/itti/Movies/Class/GrandChallenge2.mp4"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5" Type="http://schemas.openxmlformats.org/officeDocument/2006/relationships/image" Target="../media/image35.png"/><Relationship Id="rId1" Type="http://schemas.microsoft.com/office/2007/relationships/media" Target="file://localhost/Users/itti/Movies/Class/humanoid-sings.mp4" TargetMode="External"/><Relationship Id="rId2" Type="http://schemas.openxmlformats.org/officeDocument/2006/relationships/video" Target="file://localhost/Users/itti/Movies/Class/humanoid-sings.mp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www.vocareum.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0.tiff"/></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jpeg"/><Relationship Id="rId5" Type="http://schemas.openxmlformats.org/officeDocument/2006/relationships/image" Target="../media/image55.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wmf"/><Relationship Id="rId4" Type="http://schemas.openxmlformats.org/officeDocument/2006/relationships/image" Target="../media/image58.wmf"/><Relationship Id="rId1" Type="http://schemas.openxmlformats.org/officeDocument/2006/relationships/slideLayout" Target="../slideLayouts/slideLayout2.xml"/><Relationship Id="rId2" Type="http://schemas.openxmlformats.org/officeDocument/2006/relationships/image" Target="../media/image56.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olicy.usc.edu/student/scampus/" TargetMode="External"/><Relationship Id="rId3" Type="http://schemas.openxmlformats.org/officeDocument/2006/relationships/hyperlink" Target="https://sjacs.usc.edu/student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jp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hyperlink" Target="http://jevois.org/" TargetMode="Externa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6.png"/><Relationship Id="rId1" Type="http://schemas.microsoft.com/office/2007/relationships/media" Target="file://localhost/Users/itti/Movies/Class/jevois-demos-trimmed.mp4" TargetMode="External"/><Relationship Id="rId2" Type="http://schemas.openxmlformats.org/officeDocument/2006/relationships/video" Target="file://localhost/Users/itti/Movies/Class/jevois-demos-trimmed.mp4" TargetMode="Externa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7.png"/><Relationship Id="rId5" Type="http://schemas.openxmlformats.org/officeDocument/2006/relationships/hyperlink" Target="http://jevois.org/tutorials" TargetMode="External"/><Relationship Id="rId6" Type="http://schemas.openxmlformats.org/officeDocument/2006/relationships/image" Target="../media/image68.png"/><Relationship Id="rId1" Type="http://schemas.microsoft.com/office/2007/relationships/media" Target="file://localhost/Users/itti/Movies/Class/jevois-car-follow-trimmed.mp4" TargetMode="External"/><Relationship Id="rId2" Type="http://schemas.openxmlformats.org/officeDocument/2006/relationships/video" Target="file://localhost/Users/itti/Movies/Class/jevois-car-follow-trimmed.mp4"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evois.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noFill/>
        </p:spPr>
        <p:txBody>
          <a:bodyPr/>
          <a:lstStyle/>
          <a:p>
            <a:fld id="{268589D5-714F-4447-B6B6-212BE85D0803}" type="slidenum">
              <a:rPr lang="en-US" smtClean="0"/>
              <a:pPr/>
              <a:t>1</a:t>
            </a:fld>
            <a:endParaRPr lang="en-US" smtClean="0"/>
          </a:p>
        </p:txBody>
      </p:sp>
      <p:pic>
        <p:nvPicPr>
          <p:cNvPr id="1433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14340" name="Rectangle 2"/>
          <p:cNvSpPr>
            <a:spLocks noGrp="1" noChangeArrowheads="1"/>
          </p:cNvSpPr>
          <p:nvPr>
            <p:ph type="title"/>
          </p:nvPr>
        </p:nvSpPr>
        <p:spPr/>
        <p:txBody>
          <a:bodyPr rIns="166398"/>
          <a:lstStyle/>
          <a:p>
            <a:pPr marL="57150" indent="0" eaLnBrk="1" hangingPunct="1"/>
            <a:r>
              <a:rPr lang="en-US" dirty="0"/>
              <a:t>CS</a:t>
            </a:r>
            <a:r>
              <a:rPr lang="en-US" dirty="0" smtClean="0"/>
              <a:t> 561: </a:t>
            </a:r>
            <a:r>
              <a:rPr lang="en-US" dirty="0"/>
              <a:t>Artificial Intelligence</a:t>
            </a:r>
          </a:p>
        </p:txBody>
      </p:sp>
      <p:sp>
        <p:nvSpPr>
          <p:cNvPr id="14341" name="TextBox 4"/>
          <p:cNvSpPr txBox="1">
            <a:spLocks noChangeArrowheads="1"/>
          </p:cNvSpPr>
          <p:nvPr/>
        </p:nvSpPr>
        <p:spPr bwMode="auto">
          <a:xfrm>
            <a:off x="330200" y="1600200"/>
            <a:ext cx="12431713" cy="8248412"/>
          </a:xfrm>
          <a:prstGeom prst="rect">
            <a:avLst/>
          </a:prstGeom>
          <a:noFill/>
          <a:ln w="9525">
            <a:noFill/>
            <a:miter lim="800000"/>
            <a:headEnd/>
            <a:tailEnd/>
          </a:ln>
        </p:spPr>
        <p:txBody>
          <a:bodyPr wrap="square">
            <a:prstTxWarp prst="textNoShape">
              <a:avLst/>
            </a:prstTxWarp>
            <a:spAutoFit/>
          </a:bodyPr>
          <a:lstStyle/>
          <a:p>
            <a:r>
              <a:rPr lang="en-US" sz="2000" dirty="0" smtClean="0">
                <a:latin typeface="Arial" charset="0"/>
                <a:ea typeface="Arial" charset="0"/>
                <a:cs typeface="Arial" charset="0"/>
              </a:rPr>
              <a:t>Instructors: </a:t>
            </a:r>
            <a:r>
              <a:rPr lang="en-US" sz="2000" dirty="0">
                <a:latin typeface="Arial" charset="0"/>
                <a:ea typeface="Arial" charset="0"/>
                <a:cs typeface="Arial" charset="0"/>
              </a:rPr>
              <a:t>	</a:t>
            </a:r>
            <a:r>
              <a:rPr lang="en-US" sz="2000" dirty="0" smtClean="0">
                <a:latin typeface="Arial" charset="0"/>
                <a:ea typeface="Arial" charset="0"/>
                <a:cs typeface="Arial" charset="0"/>
              </a:rPr>
              <a:t>Profs. </a:t>
            </a:r>
            <a:r>
              <a:rPr lang="en-US" sz="2000" dirty="0">
                <a:latin typeface="Arial" charset="0"/>
                <a:ea typeface="Arial" charset="0"/>
                <a:cs typeface="Arial" charset="0"/>
              </a:rPr>
              <a:t>Laurent </a:t>
            </a:r>
            <a:r>
              <a:rPr lang="en-US" sz="2000" dirty="0" err="1" smtClean="0">
                <a:latin typeface="Arial" charset="0"/>
                <a:ea typeface="Arial" charset="0"/>
                <a:cs typeface="Arial" charset="0"/>
              </a:rPr>
              <a:t>Itti</a:t>
            </a:r>
            <a:r>
              <a:rPr lang="en-US" sz="2000" dirty="0" smtClean="0">
                <a:latin typeface="Arial" charset="0"/>
                <a:ea typeface="Arial" charset="0"/>
                <a:cs typeface="Arial" charset="0"/>
              </a:rPr>
              <a:t> (</a:t>
            </a:r>
            <a:r>
              <a:rPr lang="en-US" sz="2000" dirty="0" err="1" smtClean="0">
                <a:latin typeface="Arial" charset="0"/>
                <a:ea typeface="Arial" charset="0"/>
                <a:cs typeface="Arial" charset="0"/>
              </a:rPr>
              <a:t>itti@usc.edu</a:t>
            </a:r>
            <a:r>
              <a:rPr lang="en-US" sz="2000" dirty="0" smtClean="0">
                <a:latin typeface="Arial" charset="0"/>
                <a:ea typeface="Arial" charset="0"/>
                <a:cs typeface="Arial" charset="0"/>
              </a:rPr>
              <a:t>), Wei-Min Shen (</a:t>
            </a:r>
            <a:r>
              <a:rPr lang="en-US" sz="2000" dirty="0" err="1" smtClean="0">
                <a:latin typeface="Arial" charset="0"/>
                <a:ea typeface="Arial" charset="0"/>
                <a:cs typeface="Arial" charset="0"/>
              </a:rPr>
              <a:t>shen@isi.edu</a:t>
            </a:r>
            <a:r>
              <a:rPr lang="en-US" sz="2000" dirty="0" smtClean="0">
                <a:latin typeface="Arial" charset="0"/>
                <a:ea typeface="Arial" charset="0"/>
                <a:cs typeface="Arial" charset="0"/>
              </a:rPr>
              <a:t>),</a:t>
            </a:r>
          </a:p>
          <a:p>
            <a:r>
              <a:rPr lang="en-US" sz="2000" dirty="0">
                <a:latin typeface="Arial" charset="0"/>
                <a:ea typeface="Arial" charset="0"/>
                <a:cs typeface="Arial" charset="0"/>
              </a:rPr>
              <a:t>	</a:t>
            </a:r>
            <a:r>
              <a:rPr lang="en-US" sz="2000" dirty="0" smtClean="0">
                <a:latin typeface="Arial" charset="0"/>
                <a:ea typeface="Arial" charset="0"/>
                <a:cs typeface="Arial" charset="0"/>
              </a:rPr>
              <a:t>	Sheila Tejada (</a:t>
            </a:r>
            <a:r>
              <a:rPr lang="en-US" sz="2000" dirty="0" err="1" smtClean="0">
                <a:latin typeface="Arial" charset="0"/>
                <a:ea typeface="Arial" charset="0"/>
                <a:cs typeface="Arial" charset="0"/>
              </a:rPr>
              <a:t>stejada@usc.edu</a:t>
            </a:r>
            <a:r>
              <a:rPr lang="en-US" sz="2000" dirty="0" smtClean="0">
                <a:latin typeface="Arial" charset="0"/>
                <a:ea typeface="Arial" charset="0"/>
                <a:cs typeface="Arial" charset="0"/>
              </a:rPr>
              <a:t>) &amp; </a:t>
            </a:r>
            <a:r>
              <a:rPr lang="en-US" sz="2000" dirty="0" err="1" smtClean="0">
                <a:latin typeface="Arial" charset="0"/>
                <a:ea typeface="Arial" charset="0"/>
                <a:cs typeface="Arial" charset="0"/>
              </a:rPr>
              <a:t>Ning</a:t>
            </a:r>
            <a:r>
              <a:rPr lang="en-US" sz="2000" dirty="0" smtClean="0">
                <a:latin typeface="Arial" charset="0"/>
                <a:ea typeface="Arial" charset="0"/>
                <a:cs typeface="Arial" charset="0"/>
              </a:rPr>
              <a:t> Wang (</a:t>
            </a:r>
            <a:r>
              <a:rPr lang="en-US" sz="2000" dirty="0" err="1" smtClean="0">
                <a:latin typeface="Arial" charset="0"/>
                <a:ea typeface="Arial" charset="0"/>
                <a:cs typeface="Arial" charset="0"/>
              </a:rPr>
              <a:t>nwang@ict.usc.edu</a:t>
            </a:r>
            <a:r>
              <a:rPr lang="en-US" sz="2000" dirty="0" smtClean="0">
                <a:latin typeface="Arial" charset="0"/>
                <a:ea typeface="Arial" charset="0"/>
                <a:cs typeface="Arial" charset="0"/>
              </a:rPr>
              <a:t>)</a:t>
            </a:r>
          </a:p>
          <a:p>
            <a:endParaRPr lang="en-US" sz="2000" dirty="0">
              <a:latin typeface="Arial" charset="0"/>
              <a:ea typeface="Arial" charset="0"/>
              <a:cs typeface="Arial" charset="0"/>
            </a:endParaRPr>
          </a:p>
          <a:p>
            <a:endParaRPr lang="en-US" sz="2000" dirty="0">
              <a:latin typeface="Arial" charset="0"/>
              <a:ea typeface="Arial" charset="0"/>
              <a:cs typeface="Arial" charset="0"/>
            </a:endParaRPr>
          </a:p>
          <a:p>
            <a:r>
              <a:rPr lang="en-US" sz="2000" dirty="0" smtClean="0">
                <a:latin typeface="Arial" charset="0"/>
                <a:ea typeface="Arial" charset="0"/>
                <a:cs typeface="Arial" charset="0"/>
              </a:rPr>
              <a:t>TAs: 	</a:t>
            </a:r>
            <a:r>
              <a:rPr lang="en-US" sz="1400" dirty="0">
                <a:latin typeface="Arial" charset="0"/>
                <a:ea typeface="Arial" charset="0"/>
                <a:cs typeface="Arial" charset="0"/>
              </a:rPr>
              <a:t>	</a:t>
            </a:r>
            <a:endParaRPr lang="en-US" sz="1400" dirty="0" smtClean="0">
              <a:latin typeface="Arial" charset="0"/>
              <a:ea typeface="Arial" charset="0"/>
              <a:cs typeface="Arial" charset="0"/>
            </a:endParaRPr>
          </a:p>
          <a:p>
            <a:endParaRPr lang="en-US" sz="1400" dirty="0">
              <a:latin typeface="Arial" charset="0"/>
              <a:ea typeface="Arial" charset="0"/>
              <a:cs typeface="Arial" charset="0"/>
            </a:endParaRPr>
          </a:p>
          <a:p>
            <a:endParaRPr lang="en-US" sz="1400" dirty="0" smtClean="0">
              <a:latin typeface="Arial" charset="0"/>
              <a:ea typeface="Arial" charset="0"/>
              <a:cs typeface="Arial" charset="0"/>
            </a:endParaRPr>
          </a:p>
          <a:p>
            <a:endParaRPr lang="en-US" sz="1400" dirty="0">
              <a:latin typeface="Arial" charset="0"/>
              <a:ea typeface="Arial" charset="0"/>
              <a:cs typeface="Arial" charset="0"/>
            </a:endParaRPr>
          </a:p>
          <a:p>
            <a:endParaRPr lang="en-US" sz="1400" dirty="0" smtClean="0">
              <a:latin typeface="Arial" charset="0"/>
              <a:ea typeface="Arial" charset="0"/>
              <a:cs typeface="Arial" charset="0"/>
            </a:endParaRPr>
          </a:p>
          <a:p>
            <a:endParaRPr lang="en-US" sz="1400" dirty="0">
              <a:latin typeface="Arial" charset="0"/>
              <a:ea typeface="Arial" charset="0"/>
              <a:cs typeface="Arial" charset="0"/>
            </a:endParaRPr>
          </a:p>
          <a:p>
            <a:endParaRPr lang="en-US" sz="2000" dirty="0" smtClean="0">
              <a:latin typeface="Arial" charset="0"/>
              <a:ea typeface="Arial" charset="0"/>
              <a:cs typeface="Arial" charset="0"/>
            </a:endParaRPr>
          </a:p>
          <a:p>
            <a:endParaRPr lang="en-US" sz="2000" dirty="0" smtClean="0">
              <a:latin typeface="Arial" charset="0"/>
              <a:ea typeface="Arial" charset="0"/>
              <a:cs typeface="Arial" charset="0"/>
            </a:endParaRPr>
          </a:p>
          <a:p>
            <a:endParaRPr lang="en-US" sz="2000" dirty="0">
              <a:latin typeface="Arial" charset="0"/>
              <a:ea typeface="Arial" charset="0"/>
              <a:cs typeface="Arial" charset="0"/>
            </a:endParaRPr>
          </a:p>
          <a:p>
            <a:endParaRPr lang="en-US" sz="2000" dirty="0" smtClean="0">
              <a:latin typeface="Arial" charset="0"/>
              <a:ea typeface="Arial" charset="0"/>
              <a:cs typeface="Arial" charset="0"/>
            </a:endParaRPr>
          </a:p>
          <a:p>
            <a:endParaRPr lang="en-US" sz="2000" dirty="0">
              <a:latin typeface="Arial" charset="0"/>
              <a:ea typeface="Arial" charset="0"/>
              <a:cs typeface="Arial" charset="0"/>
            </a:endParaRPr>
          </a:p>
          <a:p>
            <a:r>
              <a:rPr lang="en-US" sz="2000" dirty="0" smtClean="0">
                <a:latin typeface="Arial" charset="0"/>
                <a:ea typeface="Arial" charset="0"/>
                <a:cs typeface="Arial" charset="0"/>
              </a:rPr>
              <a:t>Lectures</a:t>
            </a:r>
            <a:r>
              <a:rPr lang="en-US" sz="2000" dirty="0">
                <a:latin typeface="Arial" charset="0"/>
                <a:ea typeface="Arial" charset="0"/>
                <a:cs typeface="Arial" charset="0"/>
              </a:rPr>
              <a:t>: </a:t>
            </a:r>
            <a:r>
              <a:rPr lang="en-US" sz="2000" dirty="0" smtClean="0">
                <a:latin typeface="Arial" charset="0"/>
                <a:ea typeface="Arial" charset="0"/>
                <a:cs typeface="Arial" charset="0"/>
              </a:rPr>
              <a:t>	M-W 17:00 – 18:20, – or – Tues. 18:40 – 21:20, SGM-123</a:t>
            </a:r>
          </a:p>
          <a:p>
            <a:r>
              <a:rPr lang="en-US" sz="2000" dirty="0">
                <a:latin typeface="Arial" charset="0"/>
                <a:ea typeface="Arial" charset="0"/>
                <a:cs typeface="Arial" charset="0"/>
              </a:rPr>
              <a:t>Office hours: </a:t>
            </a:r>
            <a:r>
              <a:rPr lang="en-US" sz="2000" dirty="0" smtClean="0">
                <a:latin typeface="Arial" charset="0"/>
                <a:ea typeface="Arial" charset="0"/>
                <a:cs typeface="Arial" charset="0"/>
              </a:rPr>
              <a:t>	Mon 13:00 </a:t>
            </a:r>
            <a:r>
              <a:rPr lang="en-US" sz="2000" dirty="0">
                <a:latin typeface="Arial" charset="0"/>
                <a:ea typeface="Arial" charset="0"/>
                <a:cs typeface="Arial" charset="0"/>
              </a:rPr>
              <a:t>– </a:t>
            </a:r>
            <a:r>
              <a:rPr lang="en-US" sz="2000" dirty="0" smtClean="0">
                <a:latin typeface="Arial" charset="0"/>
                <a:ea typeface="Arial" charset="0"/>
                <a:cs typeface="Arial" charset="0"/>
              </a:rPr>
              <a:t>14:00, </a:t>
            </a:r>
            <a:r>
              <a:rPr lang="en-US" sz="2000" dirty="0">
                <a:latin typeface="Arial" charset="0"/>
                <a:ea typeface="Arial" charset="0"/>
                <a:cs typeface="Arial" charset="0"/>
              </a:rPr>
              <a:t>HNB-SGM-123 07A </a:t>
            </a:r>
            <a:r>
              <a:rPr lang="en-US" sz="2000" dirty="0" smtClean="0">
                <a:latin typeface="Arial" charset="0"/>
                <a:ea typeface="Arial" charset="0"/>
                <a:cs typeface="Arial" charset="0"/>
              </a:rPr>
              <a:t>(Prof. Itti)</a:t>
            </a:r>
          </a:p>
          <a:p>
            <a:r>
              <a:rPr lang="en-US" sz="2000" dirty="0" smtClean="0">
                <a:latin typeface="Arial" charset="0"/>
                <a:ea typeface="Arial" charset="0"/>
                <a:cs typeface="Arial" charset="0"/>
              </a:rPr>
              <a:t>Discussion:	Profs. Shen, Tejada &amp; Wang</a:t>
            </a:r>
          </a:p>
          <a:p>
            <a:endParaRPr lang="en-US" sz="2000" dirty="0">
              <a:latin typeface="Arial" charset="0"/>
              <a:ea typeface="Arial" charset="0"/>
              <a:cs typeface="Arial" charset="0"/>
            </a:endParaRPr>
          </a:p>
          <a:p>
            <a:r>
              <a:rPr lang="en-US" sz="2000" dirty="0">
                <a:latin typeface="Arial" charset="0"/>
                <a:ea typeface="Arial" charset="0"/>
                <a:cs typeface="Arial" charset="0"/>
              </a:rPr>
              <a:t>This class will use</a:t>
            </a:r>
            <a:r>
              <a:rPr lang="en-US" sz="2000" dirty="0" smtClean="0">
                <a:latin typeface="Arial" charset="0"/>
                <a:ea typeface="Arial" charset="0"/>
                <a:cs typeface="Arial" charset="0"/>
              </a:rPr>
              <a:t> </a:t>
            </a:r>
            <a:r>
              <a:rPr lang="en-US" sz="2000" b="1" dirty="0" err="1" smtClean="0">
                <a:latin typeface="Arial" charset="0"/>
                <a:ea typeface="Arial" charset="0"/>
                <a:cs typeface="Arial" charset="0"/>
              </a:rPr>
              <a:t>courses.uscden.net</a:t>
            </a:r>
            <a:r>
              <a:rPr lang="en-US" sz="2000" dirty="0" smtClean="0">
                <a:latin typeface="Arial" charset="0"/>
                <a:ea typeface="Arial" charset="0"/>
                <a:cs typeface="Arial" charset="0"/>
              </a:rPr>
              <a:t> (Desire2Learn, </a:t>
            </a:r>
            <a:r>
              <a:rPr lang="en-US" sz="2000" b="1" dirty="0" smtClean="0">
                <a:latin typeface="Arial" charset="0"/>
                <a:ea typeface="Arial" charset="0"/>
                <a:cs typeface="Arial" charset="0"/>
              </a:rPr>
              <a:t>D2L</a:t>
            </a:r>
            <a:r>
              <a:rPr lang="en-US" sz="2000" dirty="0" smtClean="0">
                <a:latin typeface="Arial" charset="0"/>
                <a:ea typeface="Arial" charset="0"/>
                <a:cs typeface="Arial" charset="0"/>
              </a:rPr>
              <a:t>)</a:t>
            </a:r>
          </a:p>
          <a:p>
            <a:r>
              <a:rPr lang="en-US" sz="2000" dirty="0">
                <a:latin typeface="Arial" charset="0"/>
                <a:ea typeface="Arial" charset="0"/>
                <a:cs typeface="Arial" charset="0"/>
              </a:rPr>
              <a:t>	- Up to date information</a:t>
            </a:r>
          </a:p>
          <a:p>
            <a:r>
              <a:rPr lang="en-US" sz="2000" dirty="0">
                <a:latin typeface="Arial" charset="0"/>
                <a:ea typeface="Arial" charset="0"/>
                <a:cs typeface="Arial" charset="0"/>
              </a:rPr>
              <a:t>	- Lecture notes</a:t>
            </a:r>
            <a:r>
              <a:rPr lang="en-US" sz="2000" dirty="0" smtClean="0">
                <a:latin typeface="Arial" charset="0"/>
                <a:ea typeface="Arial" charset="0"/>
                <a:cs typeface="Arial" charset="0"/>
              </a:rPr>
              <a:t> </a:t>
            </a:r>
          </a:p>
          <a:p>
            <a:r>
              <a:rPr lang="en-US" sz="2000" dirty="0" smtClean="0">
                <a:latin typeface="Arial" charset="0"/>
                <a:ea typeface="Arial" charset="0"/>
                <a:cs typeface="Arial" charset="0"/>
              </a:rPr>
              <a:t>	- </a:t>
            </a:r>
            <a:r>
              <a:rPr lang="en-US" sz="2000" dirty="0" err="1">
                <a:latin typeface="Arial" charset="0"/>
                <a:ea typeface="Arial" charset="0"/>
                <a:cs typeface="Arial" charset="0"/>
              </a:rPr>
              <a:t>H</a:t>
            </a:r>
            <a:r>
              <a:rPr lang="en-US" sz="2000" dirty="0" err="1" smtClean="0">
                <a:latin typeface="Arial" charset="0"/>
                <a:ea typeface="Arial" charset="0"/>
                <a:cs typeface="Arial" charset="0"/>
              </a:rPr>
              <a:t>omeworks</a:t>
            </a:r>
            <a:r>
              <a:rPr lang="en-US" sz="2000" dirty="0" smtClean="0">
                <a:latin typeface="Arial" charset="0"/>
                <a:ea typeface="Arial" charset="0"/>
                <a:cs typeface="Arial" charset="0"/>
              </a:rPr>
              <a:t> posting and submission information</a:t>
            </a:r>
          </a:p>
          <a:p>
            <a:r>
              <a:rPr lang="en-US" sz="2000" dirty="0" smtClean="0">
                <a:latin typeface="Arial" charset="0"/>
                <a:ea typeface="Arial" charset="0"/>
                <a:cs typeface="Arial" charset="0"/>
              </a:rPr>
              <a:t>	- Grades</a:t>
            </a:r>
          </a:p>
          <a:p>
            <a:r>
              <a:rPr lang="en-US" sz="2000" dirty="0">
                <a:latin typeface="Arial" charset="0"/>
                <a:ea typeface="Arial" charset="0"/>
                <a:cs typeface="Arial" charset="0"/>
              </a:rPr>
              <a:t>	- Relevant dates, links, etc.</a:t>
            </a:r>
          </a:p>
          <a:p>
            <a:endParaRPr lang="en-US" sz="2000" dirty="0">
              <a:latin typeface="Arial" charset="0"/>
              <a:ea typeface="Arial" charset="0"/>
              <a:cs typeface="Arial" charset="0"/>
            </a:endParaRPr>
          </a:p>
          <a:p>
            <a:r>
              <a:rPr lang="en-US" sz="2000" dirty="0" smtClean="0">
                <a:latin typeface="Arial" charset="0"/>
                <a:ea typeface="Arial" charset="0"/>
                <a:cs typeface="Arial" charset="0"/>
              </a:rPr>
              <a:t>Textbook:</a:t>
            </a:r>
            <a:r>
              <a:rPr lang="en-US" sz="2000" dirty="0">
                <a:latin typeface="Arial" charset="0"/>
                <a:ea typeface="Arial" charset="0"/>
                <a:cs typeface="Arial" charset="0"/>
              </a:rPr>
              <a:t> </a:t>
            </a:r>
            <a:r>
              <a:rPr lang="en-US" sz="2000" dirty="0" smtClean="0">
                <a:latin typeface="Arial" charset="0"/>
                <a:ea typeface="Arial" charset="0"/>
                <a:cs typeface="Arial" charset="0"/>
              </a:rPr>
              <a:t>[</a:t>
            </a:r>
            <a:r>
              <a:rPr lang="en-US" sz="2000" dirty="0">
                <a:latin typeface="Arial" charset="0"/>
                <a:ea typeface="Arial" charset="0"/>
                <a:cs typeface="Arial" charset="0"/>
              </a:rPr>
              <a:t>AIMA] Artificial Intelligence: A Modern Approach</a:t>
            </a:r>
            <a:r>
              <a:rPr lang="en-US" sz="2000" dirty="0" smtClean="0">
                <a:latin typeface="Arial" charset="0"/>
                <a:ea typeface="Arial" charset="0"/>
                <a:cs typeface="Arial" charset="0"/>
              </a:rPr>
              <a:t>, by Russell &amp; </a:t>
            </a:r>
            <a:r>
              <a:rPr lang="en-US" sz="2000" dirty="0" err="1" smtClean="0">
                <a:latin typeface="Arial" charset="0"/>
                <a:ea typeface="Arial" charset="0"/>
                <a:cs typeface="Arial" charset="0"/>
              </a:rPr>
              <a:t>Norvig</a:t>
            </a:r>
            <a:r>
              <a:rPr lang="en-US" sz="2000" dirty="0">
                <a:latin typeface="Arial" charset="0"/>
                <a:ea typeface="Arial" charset="0"/>
                <a:cs typeface="Arial" charset="0"/>
              </a:rPr>
              <a:t>. </a:t>
            </a:r>
            <a:r>
              <a:rPr lang="en-US" sz="2000" dirty="0" smtClean="0">
                <a:latin typeface="Arial" charset="0"/>
                <a:ea typeface="Arial" charset="0"/>
                <a:cs typeface="Arial" charset="0"/>
              </a:rPr>
              <a:t>(3rd </a:t>
            </a:r>
            <a:r>
              <a:rPr lang="en-US" sz="2000" dirty="0" err="1">
                <a:latin typeface="Arial" charset="0"/>
                <a:ea typeface="Arial" charset="0"/>
                <a:cs typeface="Arial" charset="0"/>
              </a:rPr>
              <a:t>ed</a:t>
            </a:r>
            <a:r>
              <a:rPr lang="en-US" sz="2000" dirty="0" smtClean="0">
                <a:latin typeface="Arial" charset="0"/>
                <a:ea typeface="Arial" charset="0"/>
                <a:cs typeface="Arial" charset="0"/>
              </a:rPr>
              <a:t>)</a:t>
            </a:r>
          </a:p>
          <a:p>
            <a:r>
              <a:rPr lang="en-US" sz="2000" dirty="0" smtClean="0">
                <a:latin typeface="Arial" charset="0"/>
                <a:ea typeface="Arial" charset="0"/>
                <a:cs typeface="Arial" charset="0"/>
              </a:rPr>
              <a:t>Optional (ALFE): Autonomous </a:t>
            </a:r>
            <a:r>
              <a:rPr lang="en-US" sz="2000" dirty="0">
                <a:latin typeface="Arial" charset="0"/>
                <a:ea typeface="Arial" charset="0"/>
                <a:cs typeface="Arial" charset="0"/>
              </a:rPr>
              <a:t>Learning from the Environment </a:t>
            </a:r>
            <a:r>
              <a:rPr lang="en-US" sz="2000" dirty="0" smtClean="0">
                <a:latin typeface="Arial" charset="0"/>
                <a:ea typeface="Arial" charset="0"/>
                <a:cs typeface="Arial" charset="0"/>
              </a:rPr>
              <a:t>by Shen</a:t>
            </a:r>
            <a:endParaRPr lang="en-US" sz="2000" dirty="0">
              <a:latin typeface="Arial" charset="0"/>
              <a:ea typeface="Arial" charset="0"/>
              <a:cs typeface="Arial" charset="0"/>
            </a:endParaRPr>
          </a:p>
        </p:txBody>
      </p:sp>
      <p:sp>
        <p:nvSpPr>
          <p:cNvPr id="2" name="TextBox 1"/>
          <p:cNvSpPr txBox="1"/>
          <p:nvPr/>
        </p:nvSpPr>
        <p:spPr>
          <a:xfrm>
            <a:off x="2159000" y="2547878"/>
            <a:ext cx="7467600" cy="2862322"/>
          </a:xfrm>
          <a:prstGeom prst="rect">
            <a:avLst/>
          </a:prstGeom>
          <a:noFill/>
        </p:spPr>
        <p:txBody>
          <a:bodyPr wrap="square" rtlCol="0">
            <a:spAutoFit/>
          </a:bodyPr>
          <a:lstStyle/>
          <a:p>
            <a:r>
              <a:rPr lang="en-US" sz="2000" dirty="0">
                <a:latin typeface="Myriad Pro" charset="0"/>
                <a:ea typeface="Myriad Pro" charset="0"/>
                <a:cs typeface="Myriad Pro" charset="0"/>
              </a:rPr>
              <a:t>Chi-An Chen - </a:t>
            </a:r>
            <a:r>
              <a:rPr lang="en-US" sz="2000" dirty="0" err="1">
                <a:latin typeface="Myriad Pro" charset="0"/>
                <a:ea typeface="Myriad Pro" charset="0"/>
                <a:cs typeface="Myriad Pro" charset="0"/>
              </a:rPr>
              <a:t>chianc@usc.edu</a:t>
            </a:r>
            <a:r>
              <a:rPr lang="en-US" sz="2000" dirty="0">
                <a:latin typeface="Myriad Pro" charset="0"/>
                <a:ea typeface="Myriad Pro" charset="0"/>
                <a:cs typeface="Myriad Pro" charset="0"/>
              </a:rPr>
              <a:t> (</a:t>
            </a:r>
            <a:r>
              <a:rPr lang="en-US" sz="2000" dirty="0" smtClean="0">
                <a:latin typeface="Myriad Pro" charset="0"/>
                <a:ea typeface="Myriad Pro" charset="0"/>
                <a:cs typeface="Myriad Pro" charset="0"/>
              </a:rPr>
              <a:t>50%)</a:t>
            </a:r>
          </a:p>
          <a:p>
            <a:r>
              <a:rPr lang="en-US" sz="2000" dirty="0" smtClean="0">
                <a:latin typeface="Myriad Pro" charset="0"/>
                <a:ea typeface="Myriad Pro" charset="0"/>
                <a:cs typeface="Myriad Pro" charset="0"/>
              </a:rPr>
              <a:t>Thomas </a:t>
            </a:r>
            <a:r>
              <a:rPr lang="en-US" sz="2000" dirty="0">
                <a:latin typeface="Myriad Pro" charset="0"/>
                <a:ea typeface="Myriad Pro" charset="0"/>
                <a:cs typeface="Myriad Pro" charset="0"/>
              </a:rPr>
              <a:t>Collins - </a:t>
            </a:r>
            <a:r>
              <a:rPr lang="en-US" sz="2000" dirty="0" err="1">
                <a:latin typeface="Myriad Pro" charset="0"/>
                <a:ea typeface="Myriad Pro" charset="0"/>
                <a:cs typeface="Myriad Pro" charset="0"/>
              </a:rPr>
              <a:t>collinst@usc.edu</a:t>
            </a:r>
            <a:r>
              <a:rPr lang="en-US" sz="2000" dirty="0">
                <a:latin typeface="Myriad Pro" charset="0"/>
                <a:ea typeface="Myriad Pro" charset="0"/>
                <a:cs typeface="Myriad Pro" charset="0"/>
              </a:rPr>
              <a:t> (50</a:t>
            </a:r>
            <a:r>
              <a:rPr lang="en-US" sz="2000" dirty="0" smtClean="0">
                <a:latin typeface="Myriad Pro" charset="0"/>
                <a:ea typeface="Myriad Pro" charset="0"/>
                <a:cs typeface="Myriad Pro" charset="0"/>
              </a:rPr>
              <a:t>%)</a:t>
            </a:r>
          </a:p>
          <a:p>
            <a:r>
              <a:rPr lang="en-US" sz="2000" dirty="0" smtClean="0">
                <a:latin typeface="Myriad Pro" charset="0"/>
                <a:ea typeface="Myriad Pro" charset="0"/>
                <a:cs typeface="Myriad Pro" charset="0"/>
              </a:rPr>
              <a:t>Daniel </a:t>
            </a:r>
            <a:r>
              <a:rPr lang="en-US" sz="2000" dirty="0">
                <a:latin typeface="Myriad Pro" charset="0"/>
                <a:ea typeface="Myriad Pro" charset="0"/>
                <a:cs typeface="Myriad Pro" charset="0"/>
              </a:rPr>
              <a:t>Link - </a:t>
            </a:r>
            <a:r>
              <a:rPr lang="en-US" sz="2000" dirty="0" err="1">
                <a:latin typeface="Myriad Pro" charset="0"/>
                <a:ea typeface="Myriad Pro" charset="0"/>
                <a:cs typeface="Myriad Pro" charset="0"/>
              </a:rPr>
              <a:t>dlink@usc.edu</a:t>
            </a:r>
            <a:r>
              <a:rPr lang="en-US" sz="2000" dirty="0">
                <a:latin typeface="Myriad Pro" charset="0"/>
                <a:ea typeface="Myriad Pro" charset="0"/>
                <a:cs typeface="Myriad Pro" charset="0"/>
              </a:rPr>
              <a:t> (25</a:t>
            </a:r>
            <a:r>
              <a:rPr lang="en-US" sz="2000" dirty="0" smtClean="0">
                <a:latin typeface="Myriad Pro" charset="0"/>
                <a:ea typeface="Myriad Pro" charset="0"/>
                <a:cs typeface="Myriad Pro" charset="0"/>
              </a:rPr>
              <a:t>%)</a:t>
            </a:r>
          </a:p>
          <a:p>
            <a:r>
              <a:rPr lang="en-US" sz="2000" dirty="0" smtClean="0">
                <a:latin typeface="Myriad Pro" charset="0"/>
                <a:ea typeface="Myriad Pro" charset="0"/>
                <a:cs typeface="Myriad Pro" charset="0"/>
              </a:rPr>
              <a:t>Qian </a:t>
            </a:r>
            <a:r>
              <a:rPr lang="en-US" sz="2000" dirty="0">
                <a:latin typeface="Myriad Pro" charset="0"/>
                <a:ea typeface="Myriad Pro" charset="0"/>
                <a:cs typeface="Myriad Pro" charset="0"/>
              </a:rPr>
              <a:t>Wang - wang215@usc.edu (50</a:t>
            </a:r>
            <a:r>
              <a:rPr lang="en-US" sz="2000" dirty="0" smtClean="0">
                <a:latin typeface="Myriad Pro" charset="0"/>
                <a:ea typeface="Myriad Pro" charset="0"/>
                <a:cs typeface="Myriad Pro" charset="0"/>
              </a:rPr>
              <a:t>%)</a:t>
            </a:r>
          </a:p>
          <a:p>
            <a:r>
              <a:rPr lang="en-US" sz="2000" dirty="0" err="1" smtClean="0">
                <a:latin typeface="Myriad Pro" charset="0"/>
                <a:ea typeface="Myriad Pro" charset="0"/>
                <a:cs typeface="Myriad Pro" charset="0"/>
              </a:rPr>
              <a:t>Wuxuan</a:t>
            </a:r>
            <a:r>
              <a:rPr lang="en-US" sz="2000" dirty="0" smtClean="0">
                <a:latin typeface="Myriad Pro" charset="0"/>
                <a:ea typeface="Myriad Pro" charset="0"/>
                <a:cs typeface="Myriad Pro" charset="0"/>
              </a:rPr>
              <a:t> </a:t>
            </a:r>
            <a:r>
              <a:rPr lang="en-US" sz="2000" dirty="0">
                <a:latin typeface="Myriad Pro" charset="0"/>
                <a:ea typeface="Myriad Pro" charset="0"/>
                <a:cs typeface="Myriad Pro" charset="0"/>
              </a:rPr>
              <a:t>Jiang - </a:t>
            </a:r>
            <a:r>
              <a:rPr lang="en-US" sz="2000" dirty="0" err="1">
                <a:latin typeface="Myriad Pro" charset="0"/>
                <a:ea typeface="Myriad Pro" charset="0"/>
                <a:cs typeface="Myriad Pro" charset="0"/>
              </a:rPr>
              <a:t>wuxuanji@usc.edu</a:t>
            </a:r>
            <a:r>
              <a:rPr lang="en-US" sz="2000" dirty="0">
                <a:latin typeface="Myriad Pro" charset="0"/>
                <a:ea typeface="Myriad Pro" charset="0"/>
                <a:cs typeface="Myriad Pro" charset="0"/>
              </a:rPr>
              <a:t> (50</a:t>
            </a:r>
            <a:r>
              <a:rPr lang="en-US" sz="2000" dirty="0" smtClean="0">
                <a:latin typeface="Myriad Pro" charset="0"/>
                <a:ea typeface="Myriad Pro" charset="0"/>
                <a:cs typeface="Myriad Pro" charset="0"/>
              </a:rPr>
              <a:t>%)</a:t>
            </a:r>
          </a:p>
          <a:p>
            <a:r>
              <a:rPr lang="en-US" sz="2000" dirty="0" err="1" smtClean="0">
                <a:latin typeface="Myriad Pro" charset="0"/>
                <a:ea typeface="Myriad Pro" charset="0"/>
                <a:cs typeface="Myriad Pro" charset="0"/>
              </a:rPr>
              <a:t>Kan</a:t>
            </a:r>
            <a:r>
              <a:rPr lang="en-US" sz="2000" dirty="0" smtClean="0">
                <a:latin typeface="Myriad Pro" charset="0"/>
                <a:ea typeface="Myriad Pro" charset="0"/>
                <a:cs typeface="Myriad Pro" charset="0"/>
              </a:rPr>
              <a:t> </a:t>
            </a:r>
            <a:r>
              <a:rPr lang="en-US" sz="2000" dirty="0">
                <a:latin typeface="Myriad Pro" charset="0"/>
                <a:ea typeface="Myriad Pro" charset="0"/>
                <a:cs typeface="Myriad Pro" charset="0"/>
              </a:rPr>
              <a:t>Qi - </a:t>
            </a:r>
            <a:r>
              <a:rPr lang="en-US" sz="2000" dirty="0" err="1">
                <a:latin typeface="Myriad Pro" charset="0"/>
                <a:ea typeface="Myriad Pro" charset="0"/>
                <a:cs typeface="Myriad Pro" charset="0"/>
              </a:rPr>
              <a:t>kqi@usc.edu</a:t>
            </a:r>
            <a:r>
              <a:rPr lang="en-US" sz="2000" dirty="0">
                <a:latin typeface="Myriad Pro" charset="0"/>
                <a:ea typeface="Myriad Pro" charset="0"/>
                <a:cs typeface="Myriad Pro" charset="0"/>
              </a:rPr>
              <a:t> (50</a:t>
            </a:r>
            <a:r>
              <a:rPr lang="en-US" sz="2000" dirty="0" smtClean="0">
                <a:latin typeface="Myriad Pro" charset="0"/>
                <a:ea typeface="Myriad Pro" charset="0"/>
                <a:cs typeface="Myriad Pro" charset="0"/>
              </a:rPr>
              <a:t>%)</a:t>
            </a:r>
          </a:p>
          <a:p>
            <a:r>
              <a:rPr lang="en-US" sz="2000" dirty="0" smtClean="0">
                <a:latin typeface="Myriad Pro" charset="0"/>
                <a:ea typeface="Myriad Pro" charset="0"/>
                <a:cs typeface="Myriad Pro" charset="0"/>
              </a:rPr>
              <a:t>Bo </a:t>
            </a:r>
            <a:r>
              <a:rPr lang="en-US" sz="2000" dirty="0">
                <a:latin typeface="Myriad Pro" charset="0"/>
                <a:ea typeface="Myriad Pro" charset="0"/>
                <a:cs typeface="Myriad Pro" charset="0"/>
              </a:rPr>
              <a:t>Wang - wang736@usc.edu (50</a:t>
            </a:r>
            <a:r>
              <a:rPr lang="en-US" sz="2000" dirty="0" smtClean="0">
                <a:latin typeface="Myriad Pro" charset="0"/>
                <a:ea typeface="Myriad Pro" charset="0"/>
                <a:cs typeface="Myriad Pro" charset="0"/>
              </a:rPr>
              <a:t>%)</a:t>
            </a:r>
          </a:p>
          <a:p>
            <a:r>
              <a:rPr lang="en-US" sz="2000" dirty="0" smtClean="0">
                <a:latin typeface="Myriad Pro" charset="0"/>
                <a:ea typeface="Myriad Pro" charset="0"/>
                <a:cs typeface="Myriad Pro" charset="0"/>
              </a:rPr>
              <a:t>Ali </a:t>
            </a:r>
            <a:r>
              <a:rPr lang="en-US" sz="2000" dirty="0" err="1">
                <a:latin typeface="Myriad Pro" charset="0"/>
                <a:ea typeface="Myriad Pro" charset="0"/>
                <a:cs typeface="Myriad Pro" charset="0"/>
              </a:rPr>
              <a:t>Kazemian</a:t>
            </a:r>
            <a:r>
              <a:rPr lang="en-US" sz="2000" dirty="0">
                <a:latin typeface="Myriad Pro" charset="0"/>
                <a:ea typeface="Myriad Pro" charset="0"/>
                <a:cs typeface="Myriad Pro" charset="0"/>
              </a:rPr>
              <a:t> </a:t>
            </a:r>
            <a:r>
              <a:rPr lang="en-US" sz="2000" dirty="0" smtClean="0">
                <a:latin typeface="Myriad Pro" charset="0"/>
                <a:ea typeface="Myriad Pro" charset="0"/>
                <a:cs typeface="Myriad Pro" charset="0"/>
              </a:rPr>
              <a:t> - </a:t>
            </a:r>
            <a:r>
              <a:rPr lang="en-US" sz="2000" dirty="0" err="1" smtClean="0">
                <a:latin typeface="Myriad Pro" charset="0"/>
                <a:ea typeface="Myriad Pro" charset="0"/>
                <a:cs typeface="Myriad Pro" charset="0"/>
              </a:rPr>
              <a:t>akazemia@usc.edu</a:t>
            </a:r>
            <a:r>
              <a:rPr lang="en-US" sz="2000" dirty="0" smtClean="0">
                <a:latin typeface="Myriad Pro" charset="0"/>
                <a:ea typeface="Myriad Pro" charset="0"/>
                <a:cs typeface="Myriad Pro" charset="0"/>
              </a:rPr>
              <a:t> </a:t>
            </a:r>
            <a:r>
              <a:rPr lang="en-US" sz="2000" dirty="0">
                <a:latin typeface="Myriad Pro" charset="0"/>
                <a:ea typeface="Myriad Pro" charset="0"/>
                <a:cs typeface="Myriad Pro" charset="0"/>
              </a:rPr>
              <a:t>(50</a:t>
            </a:r>
            <a:r>
              <a:rPr lang="en-US" sz="2000" dirty="0" smtClean="0">
                <a:latin typeface="Myriad Pro" charset="0"/>
                <a:ea typeface="Myriad Pro" charset="0"/>
                <a:cs typeface="Myriad Pro" charset="0"/>
              </a:rPr>
              <a:t>%)</a:t>
            </a:r>
          </a:p>
          <a:p>
            <a:r>
              <a:rPr lang="en-US" sz="2000" dirty="0" smtClean="0">
                <a:latin typeface="Myriad Pro" charset="0"/>
                <a:ea typeface="Myriad Pro" charset="0"/>
                <a:cs typeface="Myriad Pro" charset="0"/>
              </a:rPr>
              <a:t>John </a:t>
            </a:r>
            <a:r>
              <a:rPr lang="en-US" sz="2000" dirty="0">
                <a:latin typeface="Myriad Pro" charset="0"/>
                <a:ea typeface="Myriad Pro" charset="0"/>
                <a:cs typeface="Myriad Pro" charset="0"/>
              </a:rPr>
              <a:t>Tran </a:t>
            </a:r>
            <a:r>
              <a:rPr lang="en-US" sz="2000" dirty="0" smtClean="0">
                <a:latin typeface="Myriad Pro" charset="0"/>
                <a:ea typeface="Myriad Pro" charset="0"/>
                <a:cs typeface="Myriad Pro" charset="0"/>
              </a:rPr>
              <a:t>- </a:t>
            </a:r>
            <a:r>
              <a:rPr lang="en-US" sz="2000" smtClean="0">
                <a:latin typeface="Myriad Pro" charset="0"/>
                <a:ea typeface="Myriad Pro" charset="0"/>
                <a:cs typeface="Myriad Pro" charset="0"/>
              </a:rPr>
              <a:t>jtran@isi.edu</a:t>
            </a:r>
            <a:endParaRPr lang="en-US" sz="2000" dirty="0">
              <a:latin typeface="Myriad Pro" charset="0"/>
              <a:ea typeface="Myriad Pro" charset="0"/>
              <a:cs typeface="Myriad Pro"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descr="judicial1.jpg"/>
          <p:cNvPicPr>
            <a:picLocks noChangeAspect="1"/>
          </p:cNvPicPr>
          <p:nvPr/>
        </p:nvPicPr>
        <p:blipFill>
          <a:blip r:embed="rId2"/>
          <a:srcRect/>
          <a:stretch>
            <a:fillRect/>
          </a:stretch>
        </p:blipFill>
        <p:spPr bwMode="auto">
          <a:xfrm>
            <a:off x="0" y="576263"/>
            <a:ext cx="13004800" cy="86010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judicial2.jpg"/>
          <p:cNvPicPr>
            <a:picLocks noChangeAspect="1"/>
          </p:cNvPicPr>
          <p:nvPr/>
        </p:nvPicPr>
        <p:blipFill>
          <a:blip r:embed="rId2"/>
          <a:srcRect/>
          <a:stretch>
            <a:fillRect/>
          </a:stretch>
        </p:blipFill>
        <p:spPr bwMode="auto">
          <a:xfrm>
            <a:off x="0" y="566738"/>
            <a:ext cx="13004800" cy="8620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67A9AB4A-2D02-0540-B853-D54169A2734E}" type="slidenum">
              <a:rPr lang="en-US" smtClean="0"/>
              <a:pPr/>
              <a:t>12</a:t>
            </a:fld>
            <a:endParaRPr lang="en-US" smtClean="0"/>
          </a:p>
        </p:txBody>
      </p:sp>
      <p:pic>
        <p:nvPicPr>
          <p:cNvPr id="2150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21508" name="Rectangle 2"/>
          <p:cNvSpPr>
            <a:spLocks noGrp="1" noChangeArrowheads="1"/>
          </p:cNvSpPr>
          <p:nvPr>
            <p:ph type="title"/>
          </p:nvPr>
        </p:nvSpPr>
        <p:spPr/>
        <p:txBody>
          <a:bodyPr rIns="166398"/>
          <a:lstStyle/>
          <a:p>
            <a:pPr marL="57150" indent="0" eaLnBrk="1" hangingPunct="1"/>
            <a:r>
              <a:rPr lang="en-US"/>
              <a:t>Why study AI?</a:t>
            </a:r>
          </a:p>
        </p:txBody>
      </p:sp>
      <p:pic>
        <p:nvPicPr>
          <p:cNvPr id="21509" name="Picture 3"/>
          <p:cNvPicPr>
            <a:picLocks noChangeArrowheads="1"/>
          </p:cNvPicPr>
          <p:nvPr/>
        </p:nvPicPr>
        <p:blipFill>
          <a:blip r:embed="rId3"/>
          <a:srcRect/>
          <a:stretch>
            <a:fillRect/>
          </a:stretch>
        </p:blipFill>
        <p:spPr bwMode="auto">
          <a:xfrm>
            <a:off x="647700" y="2705100"/>
            <a:ext cx="3581400" cy="4876800"/>
          </a:xfrm>
          <a:prstGeom prst="rect">
            <a:avLst/>
          </a:prstGeom>
          <a:noFill/>
          <a:ln w="12700">
            <a:noFill/>
            <a:miter lim="800000"/>
            <a:headEnd/>
            <a:tailEnd/>
          </a:ln>
        </p:spPr>
      </p:pic>
      <p:pic>
        <p:nvPicPr>
          <p:cNvPr id="21510" name="Picture 4"/>
          <p:cNvPicPr>
            <a:picLocks noChangeArrowheads="1"/>
          </p:cNvPicPr>
          <p:nvPr/>
        </p:nvPicPr>
        <p:blipFill>
          <a:blip r:embed="rId4"/>
          <a:srcRect/>
          <a:stretch>
            <a:fillRect/>
          </a:stretch>
        </p:blipFill>
        <p:spPr bwMode="auto">
          <a:xfrm>
            <a:off x="4660900" y="1841500"/>
            <a:ext cx="3317875" cy="2930525"/>
          </a:xfrm>
          <a:prstGeom prst="rect">
            <a:avLst/>
          </a:prstGeom>
          <a:noFill/>
          <a:ln w="12700">
            <a:noFill/>
            <a:miter lim="800000"/>
            <a:headEnd/>
            <a:tailEnd/>
          </a:ln>
        </p:spPr>
      </p:pic>
      <p:pic>
        <p:nvPicPr>
          <p:cNvPr id="21511" name="Picture 5"/>
          <p:cNvPicPr>
            <a:picLocks noChangeArrowheads="1"/>
          </p:cNvPicPr>
          <p:nvPr/>
        </p:nvPicPr>
        <p:blipFill>
          <a:blip r:embed="rId5"/>
          <a:srcRect/>
          <a:stretch>
            <a:fillRect/>
          </a:stretch>
        </p:blipFill>
        <p:spPr bwMode="auto">
          <a:xfrm>
            <a:off x="8343900" y="2489200"/>
            <a:ext cx="2171700" cy="885825"/>
          </a:xfrm>
          <a:prstGeom prst="rect">
            <a:avLst/>
          </a:prstGeom>
          <a:noFill/>
          <a:ln w="12700">
            <a:noFill/>
            <a:miter lim="800000"/>
            <a:headEnd/>
            <a:tailEnd/>
          </a:ln>
        </p:spPr>
      </p:pic>
      <p:pic>
        <p:nvPicPr>
          <p:cNvPr id="21512" name="Picture 6"/>
          <p:cNvPicPr>
            <a:picLocks noChangeArrowheads="1"/>
          </p:cNvPicPr>
          <p:nvPr/>
        </p:nvPicPr>
        <p:blipFill>
          <a:blip r:embed="rId6"/>
          <a:srcRect/>
          <a:stretch>
            <a:fillRect/>
          </a:stretch>
        </p:blipFill>
        <p:spPr bwMode="auto">
          <a:xfrm>
            <a:off x="8991600" y="3581400"/>
            <a:ext cx="2387600" cy="503238"/>
          </a:xfrm>
          <a:prstGeom prst="rect">
            <a:avLst/>
          </a:prstGeom>
          <a:noFill/>
          <a:ln w="12700">
            <a:noFill/>
            <a:miter lim="800000"/>
            <a:headEnd/>
            <a:tailEnd/>
          </a:ln>
        </p:spPr>
      </p:pic>
      <p:sp>
        <p:nvSpPr>
          <p:cNvPr id="21513" name="Rectangle 7"/>
          <p:cNvSpPr>
            <a:spLocks/>
          </p:cNvSpPr>
          <p:nvPr/>
        </p:nvSpPr>
        <p:spPr bwMode="auto">
          <a:xfrm>
            <a:off x="8775700" y="4229100"/>
            <a:ext cx="2773363" cy="5715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a:solidFill>
                  <a:schemeClr val="tx1"/>
                </a:solidFill>
                <a:ea typeface="Times New Roman" charset="0"/>
                <a:cs typeface="Times New Roman" charset="0"/>
              </a:rPr>
              <a:t>Search engines</a:t>
            </a:r>
          </a:p>
        </p:txBody>
      </p:sp>
      <p:sp>
        <p:nvSpPr>
          <p:cNvPr id="21514" name="Rectangle 8"/>
          <p:cNvSpPr>
            <a:spLocks/>
          </p:cNvSpPr>
          <p:nvPr/>
        </p:nvSpPr>
        <p:spPr bwMode="auto">
          <a:xfrm>
            <a:off x="1739900" y="7797800"/>
            <a:ext cx="1201738" cy="5715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a:solidFill>
                  <a:schemeClr val="tx1"/>
                </a:solidFill>
                <a:ea typeface="Times New Roman" charset="0"/>
                <a:cs typeface="Times New Roman" charset="0"/>
              </a:rPr>
              <a:t>Labor</a:t>
            </a:r>
          </a:p>
        </p:txBody>
      </p:sp>
      <p:sp>
        <p:nvSpPr>
          <p:cNvPr id="21515" name="Rectangle 9"/>
          <p:cNvSpPr>
            <a:spLocks/>
          </p:cNvSpPr>
          <p:nvPr/>
        </p:nvSpPr>
        <p:spPr bwMode="auto">
          <a:xfrm>
            <a:off x="5486400" y="4762500"/>
            <a:ext cx="1514475" cy="5715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a:solidFill>
                  <a:schemeClr val="tx1"/>
                </a:solidFill>
                <a:ea typeface="Times New Roman" charset="0"/>
                <a:cs typeface="Times New Roman" charset="0"/>
              </a:rPr>
              <a:t>Science</a:t>
            </a:r>
          </a:p>
        </p:txBody>
      </p:sp>
      <p:pic>
        <p:nvPicPr>
          <p:cNvPr id="21516" name="Picture 10"/>
          <p:cNvPicPr>
            <a:picLocks noChangeArrowheads="1"/>
          </p:cNvPicPr>
          <p:nvPr/>
        </p:nvPicPr>
        <p:blipFill>
          <a:blip r:embed="rId7"/>
          <a:srcRect/>
          <a:stretch>
            <a:fillRect/>
          </a:stretch>
        </p:blipFill>
        <p:spPr bwMode="auto">
          <a:xfrm>
            <a:off x="9753600" y="5114925"/>
            <a:ext cx="1203325" cy="1295400"/>
          </a:xfrm>
          <a:prstGeom prst="rect">
            <a:avLst/>
          </a:prstGeom>
          <a:noFill/>
          <a:ln w="12700">
            <a:noFill/>
            <a:miter lim="800000"/>
            <a:headEnd/>
            <a:tailEnd/>
          </a:ln>
        </p:spPr>
      </p:pic>
      <p:sp>
        <p:nvSpPr>
          <p:cNvPr id="21517" name="Rectangle 11"/>
          <p:cNvSpPr>
            <a:spLocks/>
          </p:cNvSpPr>
          <p:nvPr/>
        </p:nvSpPr>
        <p:spPr bwMode="auto">
          <a:xfrm>
            <a:off x="9207500" y="6524625"/>
            <a:ext cx="1996394" cy="104644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mtClean="0">
                <a:solidFill>
                  <a:schemeClr val="tx1"/>
                </a:solidFill>
                <a:ea typeface="Times New Roman" charset="0"/>
                <a:cs typeface="Times New Roman" charset="0"/>
              </a:rPr>
              <a:t>Medicine /</a:t>
            </a:r>
            <a:endParaRPr lang="en-US">
              <a:solidFill>
                <a:schemeClr val="tx1"/>
              </a:solidFill>
              <a:ea typeface="Times New Roman" charset="0"/>
              <a:cs typeface="Times New Roman" charset="0"/>
            </a:endParaRPr>
          </a:p>
          <a:p>
            <a:pPr marL="57150"/>
            <a:r>
              <a:rPr lang="en-US" dirty="0">
                <a:solidFill>
                  <a:schemeClr val="tx1"/>
                </a:solidFill>
                <a:ea typeface="Times New Roman" charset="0"/>
                <a:cs typeface="Times New Roman" charset="0"/>
              </a:rPr>
              <a:t>Diagnosis</a:t>
            </a:r>
          </a:p>
        </p:txBody>
      </p:sp>
      <p:pic>
        <p:nvPicPr>
          <p:cNvPr id="21518" name="Picture 12"/>
          <p:cNvPicPr>
            <a:picLocks noChangeArrowheads="1"/>
          </p:cNvPicPr>
          <p:nvPr/>
        </p:nvPicPr>
        <p:blipFill>
          <a:blip r:embed="rId8"/>
          <a:srcRect/>
          <a:stretch>
            <a:fillRect/>
          </a:stretch>
        </p:blipFill>
        <p:spPr bwMode="auto">
          <a:xfrm>
            <a:off x="5308600" y="5854700"/>
            <a:ext cx="1851025" cy="1851025"/>
          </a:xfrm>
          <a:prstGeom prst="rect">
            <a:avLst/>
          </a:prstGeom>
          <a:noFill/>
          <a:ln w="12700">
            <a:noFill/>
            <a:miter lim="800000"/>
            <a:headEnd/>
            <a:tailEnd/>
          </a:ln>
        </p:spPr>
      </p:pic>
      <p:pic>
        <p:nvPicPr>
          <p:cNvPr id="21519" name="Picture 13"/>
          <p:cNvPicPr>
            <a:picLocks noChangeArrowheads="1"/>
          </p:cNvPicPr>
          <p:nvPr/>
        </p:nvPicPr>
        <p:blipFill>
          <a:blip r:embed="rId9"/>
          <a:srcRect/>
          <a:stretch>
            <a:fillRect/>
          </a:stretch>
        </p:blipFill>
        <p:spPr bwMode="auto">
          <a:xfrm>
            <a:off x="6388100" y="7150100"/>
            <a:ext cx="1955800" cy="1543050"/>
          </a:xfrm>
          <a:prstGeom prst="rect">
            <a:avLst/>
          </a:prstGeom>
          <a:noFill/>
          <a:ln w="12700">
            <a:noFill/>
            <a:miter lim="800000"/>
            <a:headEnd/>
            <a:tailEnd/>
          </a:ln>
        </p:spPr>
      </p:pic>
      <p:pic>
        <p:nvPicPr>
          <p:cNvPr id="21520" name="Picture 14"/>
          <p:cNvPicPr>
            <a:picLocks noChangeArrowheads="1"/>
          </p:cNvPicPr>
          <p:nvPr/>
        </p:nvPicPr>
        <p:blipFill>
          <a:blip r:embed="rId10"/>
          <a:srcRect l="2217" t="1564" r="5145" b="5798"/>
          <a:stretch>
            <a:fillRect/>
          </a:stretch>
        </p:blipFill>
        <p:spPr bwMode="auto">
          <a:xfrm>
            <a:off x="7480300" y="6172200"/>
            <a:ext cx="1079500" cy="1079500"/>
          </a:xfrm>
          <a:prstGeom prst="rect">
            <a:avLst/>
          </a:prstGeom>
          <a:noFill/>
          <a:ln w="12700">
            <a:noFill/>
            <a:miter lim="800000"/>
            <a:headEnd/>
            <a:tailEnd/>
          </a:ln>
        </p:spPr>
      </p:pic>
      <p:sp>
        <p:nvSpPr>
          <p:cNvPr id="21521" name="Rectangle 15"/>
          <p:cNvSpPr>
            <a:spLocks/>
          </p:cNvSpPr>
          <p:nvPr/>
        </p:nvSpPr>
        <p:spPr bwMode="auto">
          <a:xfrm>
            <a:off x="4216400" y="8242300"/>
            <a:ext cx="4292087" cy="104644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dirty="0" smtClean="0">
                <a:solidFill>
                  <a:schemeClr val="tx1"/>
                </a:solidFill>
                <a:ea typeface="Times New Roman" charset="0"/>
                <a:cs typeface="Times New Roman" charset="0"/>
              </a:rPr>
              <a:t>Appliances /</a:t>
            </a:r>
          </a:p>
          <a:p>
            <a:pPr marL="57150"/>
            <a:r>
              <a:rPr lang="en-US" dirty="0" smtClean="0">
                <a:solidFill>
                  <a:schemeClr val="tx1"/>
                </a:solidFill>
                <a:ea typeface="Times New Roman" charset="0"/>
                <a:cs typeface="Times New Roman" charset="0"/>
              </a:rPr>
              <a:t>Internet of Things (</a:t>
            </a:r>
            <a:r>
              <a:rPr lang="en-US" dirty="0" err="1" smtClean="0">
                <a:solidFill>
                  <a:schemeClr val="tx1"/>
                </a:solidFill>
                <a:ea typeface="Times New Roman" charset="0"/>
                <a:cs typeface="Times New Roman" charset="0"/>
              </a:rPr>
              <a:t>IoT</a:t>
            </a:r>
            <a:r>
              <a:rPr lang="en-US" dirty="0" smtClean="0">
                <a:solidFill>
                  <a:schemeClr val="tx1"/>
                </a:solidFill>
                <a:ea typeface="Times New Roman" charset="0"/>
                <a:cs typeface="Times New Roman" charset="0"/>
              </a:rPr>
              <a:t>)</a:t>
            </a:r>
            <a:endParaRPr lang="en-US" dirty="0">
              <a:solidFill>
                <a:schemeClr val="tx1"/>
              </a:solidFill>
              <a:ea typeface="Times New Roman" charset="0"/>
              <a:cs typeface="Times New Roman" charset="0"/>
            </a:endParaRPr>
          </a:p>
        </p:txBody>
      </p:sp>
      <p:sp>
        <p:nvSpPr>
          <p:cNvPr id="21522" name="Rectangle 16"/>
          <p:cNvSpPr>
            <a:spLocks/>
          </p:cNvSpPr>
          <p:nvPr/>
        </p:nvSpPr>
        <p:spPr bwMode="auto">
          <a:xfrm>
            <a:off x="9639300" y="8242300"/>
            <a:ext cx="2489200" cy="571500"/>
          </a:xfrm>
          <a:prstGeom prst="rect">
            <a:avLst/>
          </a:prstGeom>
          <a:noFill/>
          <a:ln w="12700">
            <a:noFill/>
            <a:miter lim="800000"/>
            <a:headEnd/>
            <a:tailEnd/>
          </a:ln>
        </p:spPr>
        <p:txBody>
          <a:bodyPr lIns="0" tIns="0" rIns="57799" bIns="0">
            <a:prstTxWarp prst="textNoShape">
              <a:avLst/>
            </a:prstTxWarp>
          </a:bodyPr>
          <a:lstStyle/>
          <a:p>
            <a:pPr marL="57150">
              <a:spcBef>
                <a:spcPts val="1913"/>
              </a:spcBef>
            </a:pPr>
            <a:r>
              <a:rPr lang="en-US" b="1">
                <a:solidFill>
                  <a:schemeClr val="tx1"/>
                </a:solidFill>
                <a:ea typeface="Times New Roman" charset="0"/>
                <a:cs typeface="Times New Roman" charset="0"/>
              </a:rPr>
              <a:t>What else?</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1"/>
          <p:cNvPicPr>
            <a:picLocks noChangeArrowheads="1"/>
          </p:cNvPicPr>
          <p:nvPr/>
        </p:nvPicPr>
        <p:blipFill>
          <a:blip r:embed="rId8"/>
          <a:srcRect/>
          <a:stretch>
            <a:fillRect/>
          </a:stretch>
        </p:blipFill>
        <p:spPr bwMode="auto">
          <a:xfrm>
            <a:off x="1295400" y="1295400"/>
            <a:ext cx="11709400" cy="546100"/>
          </a:xfrm>
          <a:prstGeom prst="rect">
            <a:avLst/>
          </a:prstGeom>
          <a:noFill/>
          <a:ln w="12700">
            <a:noFill/>
            <a:miter lim="800000"/>
            <a:headEnd/>
            <a:tailEnd/>
          </a:ln>
        </p:spPr>
      </p:pic>
      <p:sp>
        <p:nvSpPr>
          <p:cNvPr id="21508" name="Rectangle 2"/>
          <p:cNvSpPr>
            <a:spLocks noGrp="1" noChangeArrowheads="1"/>
          </p:cNvSpPr>
          <p:nvPr>
            <p:ph type="title"/>
          </p:nvPr>
        </p:nvSpPr>
        <p:spPr/>
        <p:txBody>
          <a:bodyPr rIns="166398"/>
          <a:lstStyle/>
          <a:p>
            <a:pPr marL="57150" indent="0" eaLnBrk="1" hangingPunct="1"/>
            <a:r>
              <a:rPr lang="en-US"/>
              <a:t>Why study AI?</a:t>
            </a:r>
          </a:p>
        </p:txBody>
      </p:sp>
      <p:pic>
        <p:nvPicPr>
          <p:cNvPr id="19" name="Mario-AI.mp4">
            <a:hlinkClick r:id="" action="ppaction://media"/>
          </p:cNvPr>
          <p:cNvPicPr/>
          <p:nvPr>
            <a:videoFile r:link="rId2"/>
            <p:extLst>
              <p:ext uri="{DAA4B4D4-6D71-4841-9C94-3DE7FCFB9230}">
                <p14:media xmlns:p14="http://schemas.microsoft.com/office/powerpoint/2010/main" r:link="rId1"/>
              </p:ext>
            </p:extLst>
          </p:nvPr>
        </p:nvPicPr>
        <p:blipFill>
          <a:blip r:embed="rId9"/>
          <a:stretch>
            <a:fillRect/>
          </a:stretch>
        </p:blipFill>
        <p:spPr>
          <a:xfrm>
            <a:off x="101600" y="2000250"/>
            <a:ext cx="6477000" cy="4857750"/>
          </a:xfrm>
          <a:prstGeom prst="rect">
            <a:avLst/>
          </a:prstGeom>
        </p:spPr>
      </p:pic>
      <p:pic>
        <p:nvPicPr>
          <p:cNvPr id="20" name="ASIMO.mp4">
            <a:hlinkClick r:id="" action="ppaction://media"/>
          </p:cNvPr>
          <p:cNvPicPr/>
          <p:nvPr>
            <a:videoFile r:link="rId4"/>
            <p:extLst>
              <p:ext uri="{DAA4B4D4-6D71-4841-9C94-3DE7FCFB9230}">
                <p14:media xmlns:p14="http://schemas.microsoft.com/office/powerpoint/2010/main" r:link="rId3"/>
              </p:ext>
            </p:extLst>
          </p:nvPr>
        </p:nvPicPr>
        <p:blipFill>
          <a:blip r:embed="rId10"/>
          <a:stretch>
            <a:fillRect/>
          </a:stretch>
        </p:blipFill>
        <p:spPr>
          <a:xfrm>
            <a:off x="6807200" y="5105400"/>
            <a:ext cx="6096000" cy="4572000"/>
          </a:xfrm>
          <a:prstGeom prst="rect">
            <a:avLst/>
          </a:prstGeom>
        </p:spPr>
      </p:pic>
      <p:pic>
        <p:nvPicPr>
          <p:cNvPr id="6" name="Siri meets Siri.mp4">
            <a:hlinkClick r:id="" action="ppaction://media"/>
          </p:cNvPr>
          <p:cNvPicPr/>
          <p:nvPr>
            <a:videoFile r:link="rId6"/>
            <p:extLst>
              <p:ext uri="{DAA4B4D4-6D71-4841-9C94-3DE7FCFB9230}">
                <p14:media xmlns:p14="http://schemas.microsoft.com/office/powerpoint/2010/main" r:link="rId5"/>
              </p:ext>
            </p:extLst>
          </p:nvPr>
        </p:nvPicPr>
        <p:blipFill>
          <a:blip r:embed="rId11"/>
          <a:stretch>
            <a:fillRect/>
          </a:stretch>
        </p:blipFill>
        <p:spPr>
          <a:xfrm>
            <a:off x="6637867" y="0"/>
            <a:ext cx="6366933" cy="35814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8739" fill="hold"/>
                                        <p:tgtEl>
                                          <p:spTgt spid="19"/>
                                        </p:tgtEl>
                                      </p:cBhvr>
                                    </p:cmd>
                                  </p:childTnLst>
                                </p:cTn>
                              </p:par>
                              <p:par>
                                <p:cTn id="7" presetID="1" presetClass="mediacall" presetSubtype="0" fill="hold" nodeType="withEffect">
                                  <p:stCondLst>
                                    <p:cond delay="0"/>
                                  </p:stCondLst>
                                  <p:childTnLst>
                                    <p:cmd type="call" cmd="playFrom(0.0)">
                                      <p:cBhvr>
                                        <p:cTn id="8" dur="226534" fill="hold"/>
                                        <p:tgtEl>
                                          <p:spTgt spid="20"/>
                                        </p:tgtEl>
                                      </p:cBhvr>
                                    </p:cmd>
                                  </p:childTnLst>
                                </p:cTn>
                              </p:par>
                              <p:par>
                                <p:cTn id="9" presetID="1" presetClass="mediacall" presetSubtype="0" fill="hold" nodeType="withEffect">
                                  <p:stCondLst>
                                    <p:cond delay="0"/>
                                  </p:stCondLst>
                                  <p:childTnLst>
                                    <p:cmd type="call" cmd="playFrom(0.0)">
                                      <p:cBhvr>
                                        <p:cTn id="10" dur="427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endCondLst>
                    <p:cond evt="onNext" delay="0">
                      <p:tgtEl>
                        <p:sldTgt/>
                      </p:tgtEl>
                    </p:cond>
                    <p:cond evt="onPrev" delay="0">
                      <p:tgtEl>
                        <p:sldTgt/>
                      </p:tgtEl>
                    </p:cond>
                  </p:endCondLst>
                </p:cTn>
                <p:tgtEl>
                  <p:spTgt spid="19"/>
                </p:tgtEl>
              </p:cMediaNode>
            </p:video>
            <p:seq concurrent="1" nextAc="seek">
              <p:cTn id="12" restart="whenNotActive" fill="hold" evtFilter="cancelBubble" nodeType="interactiveSeq">
                <p:stCondLst>
                  <p:cond evt="onClick" delay="0">
                    <p:tgtEl>
                      <p:spTgt spid="1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9"/>
                                        </p:tgtEl>
                                      </p:cBhvr>
                                    </p:cmd>
                                  </p:childTnLst>
                                </p:cTn>
                              </p:par>
                            </p:childTnLst>
                          </p:cTn>
                        </p:par>
                      </p:childTnLst>
                    </p:cTn>
                  </p:par>
                </p:childTnLst>
              </p:cTn>
              <p:nextCondLst>
                <p:cond evt="onClick" delay="0">
                  <p:tgtEl>
                    <p:spTgt spid="19"/>
                  </p:tgtEl>
                </p:cond>
              </p:nextCondLst>
            </p:seq>
            <p:video>
              <p:cMediaNode>
                <p:cTn id="17" fill="hold" display="0">
                  <p:stCondLst>
                    <p:cond delay="indefinite"/>
                  </p:stCondLst>
                  <p:endCondLst>
                    <p:cond evt="onNext" delay="0">
                      <p:tgtEl>
                        <p:sldTgt/>
                      </p:tgtEl>
                    </p:cond>
                    <p:cond evt="onPrev" delay="0">
                      <p:tgtEl>
                        <p:sldTgt/>
                      </p:tgtEl>
                    </p:cond>
                  </p:endCondLst>
                </p:cTn>
                <p:tgtEl>
                  <p:spTgt spid="20"/>
                </p:tgtEl>
              </p:cMediaNode>
            </p:video>
            <p:seq concurrent="1" nextAc="seek">
              <p:cTn id="18" restart="whenNotActive" fill="hold" evtFilter="cancelBubble" nodeType="interactiveSeq">
                <p:stCondLst>
                  <p:cond evt="onClick" delay="0">
                    <p:tgtEl>
                      <p:spTgt spid="2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0"/>
                                        </p:tgtEl>
                                      </p:cBhvr>
                                    </p:cmd>
                                  </p:childTnLst>
                                </p:cTn>
                              </p:par>
                            </p:childTnLst>
                          </p:cTn>
                        </p:par>
                      </p:childTnLst>
                    </p:cTn>
                  </p:par>
                </p:childTnLst>
              </p:cTn>
              <p:nextCondLst>
                <p:cond evt="onClick" delay="0">
                  <p:tgtEl>
                    <p:spTgt spid="20"/>
                  </p:tgtEl>
                </p:cond>
              </p:nextCondLst>
            </p:seq>
            <p:video>
              <p:cMediaNode>
                <p:cTn id="23" fill="hold" display="0">
                  <p:stCondLst>
                    <p:cond delay="indefinite"/>
                  </p:stCondLst>
                  <p:endCondLst>
                    <p:cond evt="onNext" delay="0">
                      <p:tgtEl>
                        <p:sldTgt/>
                      </p:tgtEl>
                    </p:cond>
                    <p:cond evt="onPrev" delay="0">
                      <p:tgtEl>
                        <p:sldTgt/>
                      </p:tgtEl>
                    </p:cond>
                  </p:endCondLst>
                </p:cTn>
                <p:tgtEl>
                  <p:spTgt spid="6"/>
                </p:tgtEl>
              </p:cMediaNode>
            </p:video>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DARPA Robotics Challenge</a:t>
            </a:r>
            <a:endParaRPr lang="en-US" dirty="0"/>
          </a:p>
        </p:txBody>
      </p:sp>
      <p:pic>
        <p:nvPicPr>
          <p:cNvPr id="5" name="Content Placeholder 4" descr="Screen shot 2013-01-14 at 11.23.57 AM.png"/>
          <p:cNvPicPr>
            <a:picLocks noGrp="1" noChangeAspect="1"/>
          </p:cNvPicPr>
          <p:nvPr>
            <p:ph idx="1"/>
          </p:nvPr>
        </p:nvPicPr>
        <p:blipFill>
          <a:blip r:embed="rId2"/>
          <a:srcRect t="-4354" b="-4354"/>
          <a:stretch>
            <a:fillRect/>
          </a:stretch>
        </p:blipFill>
        <p:spPr/>
      </p:pic>
      <p:sp>
        <p:nvSpPr>
          <p:cNvPr id="4" name="Slide Number Placeholder 3"/>
          <p:cNvSpPr>
            <a:spLocks noGrp="1"/>
          </p:cNvSpPr>
          <p:nvPr>
            <p:ph type="sldNum" sz="quarter" idx="10"/>
          </p:nvPr>
        </p:nvSpPr>
        <p:spPr/>
        <p:txBody>
          <a:bodyPr/>
          <a:lstStyle/>
          <a:p>
            <a:fld id="{0A17526F-175A-6C48-9174-B04A91FA1515}" type="slidenum">
              <a:rPr lang="en-US" smtClean="0"/>
              <a:pPr/>
              <a:t>14</a:t>
            </a:fld>
            <a:endParaRPr lang="en-US"/>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A17526F-175A-6C48-9174-B04A91FA1515}" type="slidenum">
              <a:rPr lang="en-US" smtClean="0"/>
              <a:pPr/>
              <a:t>15</a:t>
            </a:fld>
            <a:endParaRPr lang="en-US"/>
          </a:p>
        </p:txBody>
      </p:sp>
      <p:pic>
        <p:nvPicPr>
          <p:cNvPr id="2" name="drc-kaist-winner.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1219200"/>
            <a:ext cx="13004800" cy="7315200"/>
          </a:xfrm>
          <a:prstGeom prst="rect">
            <a:avLst/>
          </a:prstGeom>
        </p:spPr>
      </p:pic>
    </p:spTree>
    <p:extLst>
      <p:ext uri="{BB962C8B-B14F-4D97-AF65-F5344CB8AC3E}">
        <p14:creationId xmlns:p14="http://schemas.microsoft.com/office/powerpoint/2010/main" val="2053999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A17526F-175A-6C48-9174-B04A91FA1515}" type="slidenum">
              <a:rPr lang="en-US" smtClean="0"/>
              <a:pPr/>
              <a:t>16</a:t>
            </a:fld>
            <a:endParaRPr lang="en-US"/>
          </a:p>
        </p:txBody>
      </p:sp>
      <p:pic>
        <p:nvPicPr>
          <p:cNvPr id="5" name="Picture 4" descr="product_10.jpg"/>
          <p:cNvPicPr>
            <a:picLocks noChangeAspect="1"/>
          </p:cNvPicPr>
          <p:nvPr/>
        </p:nvPicPr>
        <p:blipFill>
          <a:blip r:embed="rId2"/>
          <a:stretch>
            <a:fillRect/>
          </a:stretch>
        </p:blipFill>
        <p:spPr>
          <a:xfrm>
            <a:off x="8834438" y="-533400"/>
            <a:ext cx="3927475" cy="2618317"/>
          </a:xfrm>
          <a:prstGeom prst="rect">
            <a:avLst/>
          </a:prstGeom>
        </p:spPr>
      </p:pic>
      <p:sp>
        <p:nvSpPr>
          <p:cNvPr id="7" name="TextBox 6"/>
          <p:cNvSpPr txBox="1"/>
          <p:nvPr/>
        </p:nvSpPr>
        <p:spPr>
          <a:xfrm>
            <a:off x="177800" y="152400"/>
            <a:ext cx="3799823" cy="615553"/>
          </a:xfrm>
          <a:prstGeom prst="rect">
            <a:avLst/>
          </a:prstGeom>
          <a:noFill/>
        </p:spPr>
        <p:txBody>
          <a:bodyPr wrap="none" rtlCol="0">
            <a:spAutoFit/>
          </a:bodyPr>
          <a:lstStyle/>
          <a:p>
            <a:r>
              <a:rPr lang="en-US" dirty="0" smtClean="0"/>
              <a:t>Wearable computing</a:t>
            </a:r>
            <a:endParaRPr lang="en-US" dirty="0"/>
          </a:p>
        </p:txBody>
      </p:sp>
      <p:pic>
        <p:nvPicPr>
          <p:cNvPr id="9" name="Picture 8" descr="baby_glass2.jpg"/>
          <p:cNvPicPr>
            <a:picLocks noChangeAspect="1"/>
          </p:cNvPicPr>
          <p:nvPr/>
        </p:nvPicPr>
        <p:blipFill>
          <a:blip r:embed="rId3"/>
          <a:stretch>
            <a:fillRect/>
          </a:stretch>
        </p:blipFill>
        <p:spPr>
          <a:xfrm>
            <a:off x="8255000" y="5866680"/>
            <a:ext cx="4749800" cy="3886920"/>
          </a:xfrm>
          <a:prstGeom prst="rect">
            <a:avLst/>
          </a:prstGeom>
        </p:spPr>
      </p:pic>
      <p:pic>
        <p:nvPicPr>
          <p:cNvPr id="2" name="Picture 1"/>
          <p:cNvPicPr>
            <a:picLocks noChangeAspect="1"/>
          </p:cNvPicPr>
          <p:nvPr/>
        </p:nvPicPr>
        <p:blipFill>
          <a:blip r:embed="rId4"/>
          <a:stretch>
            <a:fillRect/>
          </a:stretch>
        </p:blipFill>
        <p:spPr>
          <a:xfrm>
            <a:off x="177800" y="6625263"/>
            <a:ext cx="4445000" cy="2971800"/>
          </a:xfrm>
          <a:prstGeom prst="rect">
            <a:avLst/>
          </a:prstGeom>
        </p:spPr>
      </p:pic>
      <p:sp>
        <p:nvSpPr>
          <p:cNvPr id="3" name="TextBox 2"/>
          <p:cNvSpPr txBox="1"/>
          <p:nvPr/>
        </p:nvSpPr>
        <p:spPr>
          <a:xfrm>
            <a:off x="1016000" y="8839200"/>
            <a:ext cx="1298753" cy="615553"/>
          </a:xfrm>
          <a:prstGeom prst="rect">
            <a:avLst/>
          </a:prstGeom>
          <a:noFill/>
        </p:spPr>
        <p:txBody>
          <a:bodyPr wrap="none" rtlCol="0">
            <a:spAutoFit/>
          </a:bodyPr>
          <a:lstStyle/>
          <a:p>
            <a:r>
              <a:rPr lang="en-US" dirty="0" err="1" smtClean="0"/>
              <a:t>Zypad</a:t>
            </a:r>
            <a:endParaRPr lang="en-US" dirty="0"/>
          </a:p>
        </p:txBody>
      </p:sp>
      <p:sp>
        <p:nvSpPr>
          <p:cNvPr id="11" name="TextBox 10"/>
          <p:cNvSpPr txBox="1"/>
          <p:nvPr/>
        </p:nvSpPr>
        <p:spPr>
          <a:xfrm>
            <a:off x="9389670" y="1295400"/>
            <a:ext cx="2451312" cy="615553"/>
          </a:xfrm>
          <a:prstGeom prst="rect">
            <a:avLst/>
          </a:prstGeom>
          <a:noFill/>
        </p:spPr>
        <p:txBody>
          <a:bodyPr wrap="none" rtlCol="0">
            <a:spAutoFit/>
          </a:bodyPr>
          <a:lstStyle/>
          <a:p>
            <a:r>
              <a:rPr lang="en-US" smtClean="0"/>
              <a:t>Google glass</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7000" y="2362200"/>
            <a:ext cx="3615130" cy="2145039"/>
          </a:xfrm>
          <a:prstGeom prst="rect">
            <a:avLst/>
          </a:prstGeom>
        </p:spPr>
      </p:pic>
      <p:sp>
        <p:nvSpPr>
          <p:cNvPr id="12" name="TextBox 11"/>
          <p:cNvSpPr txBox="1"/>
          <p:nvPr/>
        </p:nvSpPr>
        <p:spPr>
          <a:xfrm>
            <a:off x="9017000" y="4495800"/>
            <a:ext cx="3592650" cy="615553"/>
          </a:xfrm>
          <a:prstGeom prst="rect">
            <a:avLst/>
          </a:prstGeom>
          <a:noFill/>
        </p:spPr>
        <p:txBody>
          <a:bodyPr wrap="none" rtlCol="0">
            <a:spAutoFit/>
          </a:bodyPr>
          <a:lstStyle/>
          <a:p>
            <a:r>
              <a:rPr lang="en-US" dirty="0" smtClean="0"/>
              <a:t>Microsoft </a:t>
            </a:r>
            <a:r>
              <a:rPr lang="en-US" dirty="0" err="1" smtClean="0"/>
              <a:t>Hololens</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A17526F-175A-6C48-9174-B04A91FA1515}" type="slidenum">
              <a:rPr lang="en-US" smtClean="0"/>
              <a:pPr/>
              <a:t>17</a:t>
            </a:fld>
            <a:endParaRPr lang="en-US"/>
          </a:p>
        </p:txBody>
      </p:sp>
      <p:pic>
        <p:nvPicPr>
          <p:cNvPr id="5" name="Picture 4" descr="product_10.jpg"/>
          <p:cNvPicPr>
            <a:picLocks noChangeAspect="1"/>
          </p:cNvPicPr>
          <p:nvPr/>
        </p:nvPicPr>
        <p:blipFill>
          <a:blip r:embed="rId4"/>
          <a:stretch>
            <a:fillRect/>
          </a:stretch>
        </p:blipFill>
        <p:spPr>
          <a:xfrm>
            <a:off x="8834438" y="-533400"/>
            <a:ext cx="3927475" cy="2618317"/>
          </a:xfrm>
          <a:prstGeom prst="rect">
            <a:avLst/>
          </a:prstGeom>
        </p:spPr>
      </p:pic>
      <p:sp>
        <p:nvSpPr>
          <p:cNvPr id="7" name="TextBox 6"/>
          <p:cNvSpPr txBox="1"/>
          <p:nvPr/>
        </p:nvSpPr>
        <p:spPr>
          <a:xfrm>
            <a:off x="177800" y="152400"/>
            <a:ext cx="3799823" cy="615553"/>
          </a:xfrm>
          <a:prstGeom prst="rect">
            <a:avLst/>
          </a:prstGeom>
          <a:noFill/>
        </p:spPr>
        <p:txBody>
          <a:bodyPr wrap="none" rtlCol="0">
            <a:spAutoFit/>
          </a:bodyPr>
          <a:lstStyle/>
          <a:p>
            <a:r>
              <a:rPr lang="en-US" dirty="0" smtClean="0"/>
              <a:t>Wearable computing</a:t>
            </a:r>
            <a:endParaRPr lang="en-US" dirty="0"/>
          </a:p>
        </p:txBody>
      </p:sp>
      <p:pic>
        <p:nvPicPr>
          <p:cNvPr id="9" name="Picture 8" descr="baby_glass2.jpg"/>
          <p:cNvPicPr>
            <a:picLocks noChangeAspect="1"/>
          </p:cNvPicPr>
          <p:nvPr/>
        </p:nvPicPr>
        <p:blipFill>
          <a:blip r:embed="rId5"/>
          <a:stretch>
            <a:fillRect/>
          </a:stretch>
        </p:blipFill>
        <p:spPr>
          <a:xfrm>
            <a:off x="8255000" y="5866680"/>
            <a:ext cx="4749800" cy="3886920"/>
          </a:xfrm>
          <a:prstGeom prst="rect">
            <a:avLst/>
          </a:prstGeom>
        </p:spPr>
      </p:pic>
      <p:pic>
        <p:nvPicPr>
          <p:cNvPr id="8" name="Google Glasses Project.mp4">
            <a:hlinkClick r:id="" action="ppaction://media"/>
          </p:cNvPr>
          <p:cNvPicPr/>
          <p:nvPr>
            <a:videoFile r:link="rId2"/>
            <p:extLst>
              <p:ext uri="{DAA4B4D4-6D71-4841-9C94-3DE7FCFB9230}">
                <p14:media xmlns:p14="http://schemas.microsoft.com/office/powerpoint/2010/main" r:link="rId1"/>
              </p:ext>
            </p:extLst>
          </p:nvPr>
        </p:nvPicPr>
        <p:blipFill>
          <a:blip r:embed="rId6"/>
          <a:stretch>
            <a:fillRect/>
          </a:stretch>
        </p:blipFill>
        <p:spPr>
          <a:xfrm>
            <a:off x="254000" y="1524000"/>
            <a:ext cx="8128000" cy="4572000"/>
          </a:xfrm>
          <a:prstGeom prst="rect">
            <a:avLst/>
          </a:prstGeom>
        </p:spPr>
      </p:pic>
      <p:pic>
        <p:nvPicPr>
          <p:cNvPr id="2" name="Picture 1"/>
          <p:cNvPicPr>
            <a:picLocks noChangeAspect="1"/>
          </p:cNvPicPr>
          <p:nvPr/>
        </p:nvPicPr>
        <p:blipFill>
          <a:blip r:embed="rId7"/>
          <a:stretch>
            <a:fillRect/>
          </a:stretch>
        </p:blipFill>
        <p:spPr>
          <a:xfrm>
            <a:off x="177800" y="6625263"/>
            <a:ext cx="4445000" cy="2971800"/>
          </a:xfrm>
          <a:prstGeom prst="rect">
            <a:avLst/>
          </a:prstGeom>
        </p:spPr>
      </p:pic>
      <p:sp>
        <p:nvSpPr>
          <p:cNvPr id="3" name="TextBox 2"/>
          <p:cNvSpPr txBox="1"/>
          <p:nvPr/>
        </p:nvSpPr>
        <p:spPr>
          <a:xfrm>
            <a:off x="1016000" y="8839200"/>
            <a:ext cx="1298753" cy="615553"/>
          </a:xfrm>
          <a:prstGeom prst="rect">
            <a:avLst/>
          </a:prstGeom>
          <a:noFill/>
        </p:spPr>
        <p:txBody>
          <a:bodyPr wrap="none" rtlCol="0">
            <a:spAutoFit/>
          </a:bodyPr>
          <a:lstStyle/>
          <a:p>
            <a:r>
              <a:rPr lang="en-US" dirty="0" err="1" smtClean="0"/>
              <a:t>Zypad</a:t>
            </a:r>
            <a:endParaRPr lang="en-US" dirty="0"/>
          </a:p>
        </p:txBody>
      </p:sp>
      <p:sp>
        <p:nvSpPr>
          <p:cNvPr id="11" name="TextBox 10"/>
          <p:cNvSpPr txBox="1"/>
          <p:nvPr/>
        </p:nvSpPr>
        <p:spPr>
          <a:xfrm>
            <a:off x="9389670" y="1295400"/>
            <a:ext cx="2451312" cy="615553"/>
          </a:xfrm>
          <a:prstGeom prst="rect">
            <a:avLst/>
          </a:prstGeom>
          <a:noFill/>
        </p:spPr>
        <p:txBody>
          <a:bodyPr wrap="none" rtlCol="0">
            <a:spAutoFit/>
          </a:bodyPr>
          <a:lstStyle/>
          <a:p>
            <a:r>
              <a:rPr lang="en-US" smtClean="0"/>
              <a:t>Google glass</a:t>
            </a:r>
            <a:endParaRPr lang="en-US" dirty="0"/>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17000" y="2362200"/>
            <a:ext cx="3615130" cy="2145039"/>
          </a:xfrm>
          <a:prstGeom prst="rect">
            <a:avLst/>
          </a:prstGeom>
        </p:spPr>
      </p:pic>
      <p:sp>
        <p:nvSpPr>
          <p:cNvPr id="12" name="TextBox 11"/>
          <p:cNvSpPr txBox="1"/>
          <p:nvPr/>
        </p:nvSpPr>
        <p:spPr>
          <a:xfrm>
            <a:off x="9017000" y="4495800"/>
            <a:ext cx="3592650" cy="615553"/>
          </a:xfrm>
          <a:prstGeom prst="rect">
            <a:avLst/>
          </a:prstGeom>
          <a:noFill/>
        </p:spPr>
        <p:txBody>
          <a:bodyPr wrap="none" rtlCol="0">
            <a:spAutoFit/>
          </a:bodyPr>
          <a:lstStyle/>
          <a:p>
            <a:r>
              <a:rPr lang="en-US" dirty="0" smtClean="0"/>
              <a:t>Microsoft </a:t>
            </a:r>
            <a:r>
              <a:rPr lang="en-US" dirty="0" err="1" smtClean="0"/>
              <a:t>Hololens</a:t>
            </a:r>
            <a:endParaRPr lang="en-US" dirty="0"/>
          </a:p>
        </p:txBody>
      </p:sp>
    </p:spTree>
    <p:extLst>
      <p:ext uri="{BB962C8B-B14F-4D97-AF65-F5344CB8AC3E}">
        <p14:creationId xmlns:p14="http://schemas.microsoft.com/office/powerpoint/2010/main" val="1653448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p:spPr>
        <p:txBody>
          <a:bodyPr/>
          <a:lstStyle/>
          <a:p>
            <a:fld id="{62F5C954-0991-0B43-B397-CF475937516A}" type="slidenum">
              <a:rPr lang="en-US" smtClean="0"/>
              <a:pPr/>
              <a:t>18</a:t>
            </a:fld>
            <a:endParaRPr lang="en-US" smtClean="0"/>
          </a:p>
        </p:txBody>
      </p:sp>
      <p:pic>
        <p:nvPicPr>
          <p:cNvPr id="3277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32772" name="Rectangle 2"/>
          <p:cNvSpPr>
            <a:spLocks noGrp="1" noChangeArrowheads="1"/>
          </p:cNvSpPr>
          <p:nvPr>
            <p:ph type="title"/>
          </p:nvPr>
        </p:nvSpPr>
        <p:spPr/>
        <p:txBody>
          <a:bodyPr rIns="166398"/>
          <a:lstStyle/>
          <a:p>
            <a:pPr marL="57150" indent="0" eaLnBrk="1" hangingPunct="1"/>
            <a:r>
              <a:rPr lang="en-US">
                <a:latin typeface="Tahoma" charset="0"/>
                <a:ea typeface="Tahoma" charset="0"/>
                <a:cs typeface="Tahoma" charset="0"/>
                <a:sym typeface="Tahoma" charset="0"/>
              </a:rPr>
              <a:t>What is AI?</a:t>
            </a:r>
            <a:endParaRPr lang="en-US">
              <a:latin typeface="Tahoma" charset="0"/>
              <a:sym typeface="Tahoma" charset="0"/>
            </a:endParaRPr>
          </a:p>
        </p:txBody>
      </p:sp>
      <p:sp>
        <p:nvSpPr>
          <p:cNvPr id="32773" name="Rectangle 3"/>
          <p:cNvSpPr>
            <a:spLocks/>
          </p:cNvSpPr>
          <p:nvPr/>
        </p:nvSpPr>
        <p:spPr bwMode="auto">
          <a:xfrm>
            <a:off x="327025" y="2182813"/>
            <a:ext cx="5740400" cy="24130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3000" dirty="0">
                <a:solidFill>
                  <a:schemeClr val="tx1"/>
                </a:solidFill>
                <a:latin typeface="Tahoma" charset="0"/>
                <a:ea typeface="Tahoma" charset="0"/>
                <a:cs typeface="Tahoma" charset="0"/>
                <a:sym typeface="Tahoma" charset="0"/>
              </a:rPr>
              <a:t>The exciting new effort to make computers </a:t>
            </a:r>
            <a:r>
              <a:rPr lang="en-US" sz="3000" dirty="0" smtClean="0">
                <a:solidFill>
                  <a:schemeClr val="tx1"/>
                </a:solidFill>
                <a:latin typeface="Tahoma" charset="0"/>
                <a:ea typeface="Tahoma" charset="0"/>
                <a:cs typeface="Tahoma" charset="0"/>
                <a:sym typeface="Tahoma" charset="0"/>
              </a:rPr>
              <a:t>think </a:t>
            </a:r>
            <a:r>
              <a:rPr lang="en-US" sz="3000" dirty="0">
                <a:solidFill>
                  <a:schemeClr val="tx1"/>
                </a:solidFill>
                <a:latin typeface="Tahoma" charset="0"/>
                <a:ea typeface="Tahoma" charset="0"/>
                <a:cs typeface="Tahoma" charset="0"/>
                <a:sym typeface="Tahoma" charset="0"/>
              </a:rPr>
              <a:t>… </a:t>
            </a:r>
            <a:r>
              <a:rPr lang="en-US" sz="3000" dirty="0" smtClean="0">
                <a:solidFill>
                  <a:schemeClr val="tx1"/>
                </a:solidFill>
                <a:latin typeface="Tahoma" charset="0"/>
                <a:ea typeface="Tahoma" charset="0"/>
                <a:cs typeface="Tahoma" charset="0"/>
                <a:sym typeface="Tahoma" charset="0"/>
              </a:rPr>
              <a:t>machines </a:t>
            </a:r>
            <a:r>
              <a:rPr lang="en-US" sz="3000" dirty="0">
                <a:solidFill>
                  <a:schemeClr val="tx1"/>
                </a:solidFill>
                <a:latin typeface="Tahoma" charset="0"/>
                <a:ea typeface="Tahoma" charset="0"/>
                <a:cs typeface="Tahoma" charset="0"/>
                <a:sym typeface="Tahoma" charset="0"/>
              </a:rPr>
              <a:t>with minds, in the full and literal sense” </a:t>
            </a:r>
          </a:p>
          <a:p>
            <a:pPr marL="57150"/>
            <a:r>
              <a:rPr lang="en-US" sz="3000" dirty="0">
                <a:solidFill>
                  <a:schemeClr val="tx1"/>
                </a:solidFill>
                <a:latin typeface="Tahoma" charset="0"/>
                <a:ea typeface="Tahoma" charset="0"/>
                <a:cs typeface="Tahoma" charset="0"/>
                <a:sym typeface="Tahoma" charset="0"/>
              </a:rPr>
              <a:t>(</a:t>
            </a:r>
            <a:r>
              <a:rPr lang="en-US" sz="3000" dirty="0" err="1">
                <a:solidFill>
                  <a:schemeClr val="tx1"/>
                </a:solidFill>
                <a:latin typeface="Tahoma" charset="0"/>
                <a:ea typeface="Tahoma" charset="0"/>
                <a:cs typeface="Tahoma" charset="0"/>
                <a:sym typeface="Tahoma" charset="0"/>
              </a:rPr>
              <a:t>Haugeland</a:t>
            </a:r>
            <a:r>
              <a:rPr lang="en-US" sz="3000" dirty="0">
                <a:solidFill>
                  <a:schemeClr val="tx1"/>
                </a:solidFill>
                <a:latin typeface="Tahoma" charset="0"/>
                <a:ea typeface="Tahoma" charset="0"/>
                <a:cs typeface="Tahoma" charset="0"/>
                <a:sym typeface="Tahoma" charset="0"/>
              </a:rPr>
              <a:t> 1985)</a:t>
            </a:r>
          </a:p>
        </p:txBody>
      </p:sp>
      <p:sp>
        <p:nvSpPr>
          <p:cNvPr id="32774" name="Rectangle 4"/>
          <p:cNvSpPr>
            <a:spLocks/>
          </p:cNvSpPr>
          <p:nvPr/>
        </p:nvSpPr>
        <p:spPr bwMode="auto">
          <a:xfrm>
            <a:off x="327025" y="4841875"/>
            <a:ext cx="5740400" cy="24130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3000">
                <a:solidFill>
                  <a:schemeClr val="tx1"/>
                </a:solidFill>
                <a:latin typeface="Tahoma" charset="0"/>
                <a:ea typeface="Tahoma" charset="0"/>
                <a:cs typeface="Tahoma" charset="0"/>
                <a:sym typeface="Tahoma" charset="0"/>
              </a:rPr>
              <a:t>“The art of creating machines that perform functions that require intelligence when performed by people” (Kurzweil, 1990)</a:t>
            </a:r>
          </a:p>
        </p:txBody>
      </p:sp>
      <p:sp>
        <p:nvSpPr>
          <p:cNvPr id="32775" name="Rectangle 5"/>
          <p:cNvSpPr>
            <a:spLocks/>
          </p:cNvSpPr>
          <p:nvPr/>
        </p:nvSpPr>
        <p:spPr bwMode="auto">
          <a:xfrm>
            <a:off x="6197600" y="2182813"/>
            <a:ext cx="6362700" cy="1955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3000">
                <a:solidFill>
                  <a:schemeClr val="tx1"/>
                </a:solidFill>
                <a:latin typeface="Tahoma" charset="0"/>
                <a:ea typeface="Tahoma" charset="0"/>
                <a:cs typeface="Tahoma" charset="0"/>
                <a:sym typeface="Tahoma" charset="0"/>
              </a:rPr>
              <a:t>“The study of mental faculties through the use of computational models” </a:t>
            </a:r>
          </a:p>
          <a:p>
            <a:pPr marL="57150"/>
            <a:r>
              <a:rPr lang="en-US" sz="3000">
                <a:solidFill>
                  <a:schemeClr val="tx1"/>
                </a:solidFill>
                <a:latin typeface="Tahoma" charset="0"/>
                <a:ea typeface="Tahoma" charset="0"/>
                <a:cs typeface="Tahoma" charset="0"/>
                <a:sym typeface="Tahoma" charset="0"/>
              </a:rPr>
              <a:t>(Charniak et al. 1985)</a:t>
            </a:r>
          </a:p>
        </p:txBody>
      </p:sp>
      <p:sp>
        <p:nvSpPr>
          <p:cNvPr id="32776" name="Rectangle 6"/>
          <p:cNvSpPr>
            <a:spLocks/>
          </p:cNvSpPr>
          <p:nvPr/>
        </p:nvSpPr>
        <p:spPr bwMode="auto">
          <a:xfrm>
            <a:off x="6197600" y="4841875"/>
            <a:ext cx="6324600" cy="1955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3000">
                <a:solidFill>
                  <a:schemeClr val="tx1"/>
                </a:solidFill>
                <a:latin typeface="Tahoma" charset="0"/>
                <a:ea typeface="Tahoma" charset="0"/>
                <a:cs typeface="Tahoma" charset="0"/>
                <a:sym typeface="Tahoma" charset="0"/>
              </a:rPr>
              <a:t>A field of study that seeks to explain and emulate intelligent behavior in terms of computational processes” (Schalkol, 1990)</a:t>
            </a:r>
          </a:p>
        </p:txBody>
      </p:sp>
      <p:sp>
        <p:nvSpPr>
          <p:cNvPr id="32777" name="Rectangle 7"/>
          <p:cNvSpPr>
            <a:spLocks/>
          </p:cNvSpPr>
          <p:nvPr/>
        </p:nvSpPr>
        <p:spPr bwMode="auto">
          <a:xfrm>
            <a:off x="762000" y="7480300"/>
            <a:ext cx="5334000" cy="558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2800">
                <a:solidFill>
                  <a:srgbClr val="CC3300"/>
                </a:solidFill>
                <a:latin typeface="Tahoma" charset="0"/>
                <a:ea typeface="Tahoma" charset="0"/>
                <a:cs typeface="Tahoma" charset="0"/>
                <a:sym typeface="Tahoma" charset="0"/>
              </a:rPr>
              <a:t>Systems that think like humans</a:t>
            </a:r>
          </a:p>
        </p:txBody>
      </p:sp>
      <p:sp>
        <p:nvSpPr>
          <p:cNvPr id="32778" name="Rectangle 8"/>
          <p:cNvSpPr>
            <a:spLocks/>
          </p:cNvSpPr>
          <p:nvPr/>
        </p:nvSpPr>
        <p:spPr bwMode="auto">
          <a:xfrm>
            <a:off x="6197600" y="7480300"/>
            <a:ext cx="5334000" cy="558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2800">
                <a:solidFill>
                  <a:srgbClr val="33CC33"/>
                </a:solidFill>
                <a:latin typeface="Tahoma" charset="0"/>
                <a:ea typeface="Tahoma" charset="0"/>
                <a:cs typeface="Tahoma" charset="0"/>
                <a:sym typeface="Tahoma" charset="0"/>
              </a:rPr>
              <a:t>Systems that think rationally</a:t>
            </a:r>
          </a:p>
        </p:txBody>
      </p:sp>
      <p:sp>
        <p:nvSpPr>
          <p:cNvPr id="32779" name="Rectangle 9"/>
          <p:cNvSpPr>
            <a:spLocks/>
          </p:cNvSpPr>
          <p:nvPr/>
        </p:nvSpPr>
        <p:spPr bwMode="auto">
          <a:xfrm>
            <a:off x="762000" y="8089900"/>
            <a:ext cx="5334000" cy="558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2800">
                <a:solidFill>
                  <a:srgbClr val="FF6600"/>
                </a:solidFill>
                <a:latin typeface="Tahoma" charset="0"/>
                <a:ea typeface="Tahoma" charset="0"/>
                <a:cs typeface="Tahoma" charset="0"/>
                <a:sym typeface="Tahoma" charset="0"/>
              </a:rPr>
              <a:t>Systems that act like humans</a:t>
            </a:r>
          </a:p>
        </p:txBody>
      </p:sp>
      <p:sp>
        <p:nvSpPr>
          <p:cNvPr id="32780" name="Rectangle 10"/>
          <p:cNvSpPr>
            <a:spLocks/>
          </p:cNvSpPr>
          <p:nvPr/>
        </p:nvSpPr>
        <p:spPr bwMode="auto">
          <a:xfrm>
            <a:off x="6197600" y="8089900"/>
            <a:ext cx="5334000" cy="558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2800">
                <a:solidFill>
                  <a:srgbClr val="0066FF"/>
                </a:solidFill>
                <a:latin typeface="Tahoma" charset="0"/>
                <a:ea typeface="Tahoma" charset="0"/>
                <a:cs typeface="Tahoma" charset="0"/>
                <a:sym typeface="Tahoma" charset="0"/>
              </a:rPr>
              <a:t>Systems that act rationally</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0"/>
          </p:nvPr>
        </p:nvSpPr>
        <p:spPr>
          <a:noFill/>
        </p:spPr>
        <p:txBody>
          <a:bodyPr/>
          <a:lstStyle/>
          <a:p>
            <a:fld id="{D83F2A19-103B-D040-A1F9-2FA6E630CD3C}" type="slidenum">
              <a:rPr lang="en-US" smtClean="0"/>
              <a:pPr/>
              <a:t>19</a:t>
            </a:fld>
            <a:endParaRPr lang="en-US" smtClean="0"/>
          </a:p>
        </p:txBody>
      </p:sp>
      <p:pic>
        <p:nvPicPr>
          <p:cNvPr id="4608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6084" name="Rectangle 2"/>
          <p:cNvSpPr>
            <a:spLocks noGrp="1" noChangeArrowheads="1"/>
          </p:cNvSpPr>
          <p:nvPr>
            <p:ph type="title"/>
          </p:nvPr>
        </p:nvSpPr>
        <p:spPr/>
        <p:txBody>
          <a:bodyPr rIns="166398"/>
          <a:lstStyle/>
          <a:p>
            <a:pPr marL="57150" indent="0" eaLnBrk="1" hangingPunct="1"/>
            <a:r>
              <a:rPr lang="en-US"/>
              <a:t>Acting Rationally: The Rational Agent</a:t>
            </a:r>
          </a:p>
        </p:txBody>
      </p:sp>
      <p:sp>
        <p:nvSpPr>
          <p:cNvPr id="46085" name="Rectangle 3"/>
          <p:cNvSpPr>
            <a:spLocks noGrp="1" noChangeArrowheads="1"/>
          </p:cNvSpPr>
          <p:nvPr>
            <p:ph type="body" idx="1"/>
          </p:nvPr>
        </p:nvSpPr>
        <p:spPr/>
        <p:txBody>
          <a:bodyPr rIns="166398"/>
          <a:lstStyle/>
          <a:p>
            <a:pPr marL="420688" indent="-381000" eaLnBrk="1" hangingPunct="1">
              <a:lnSpc>
                <a:spcPct val="90000"/>
              </a:lnSpc>
            </a:pPr>
            <a:r>
              <a:rPr lang="en-US" sz="3400"/>
              <a:t>Rational behavior: Doing the right thing!</a:t>
            </a:r>
          </a:p>
          <a:p>
            <a:pPr marL="420688" indent="-381000" eaLnBrk="1" hangingPunct="1">
              <a:lnSpc>
                <a:spcPct val="90000"/>
              </a:lnSpc>
            </a:pPr>
            <a:endParaRPr lang="en-US" sz="1600"/>
          </a:p>
          <a:p>
            <a:pPr marL="420688" indent="-381000" eaLnBrk="1" hangingPunct="1">
              <a:lnSpc>
                <a:spcPct val="90000"/>
              </a:lnSpc>
            </a:pPr>
            <a:r>
              <a:rPr lang="en-US" sz="3400"/>
              <a:t>The right thing: That which is expected to maximize the expected return</a:t>
            </a:r>
          </a:p>
          <a:p>
            <a:pPr marL="420688" indent="-381000" eaLnBrk="1" hangingPunct="1">
              <a:lnSpc>
                <a:spcPct val="90000"/>
              </a:lnSpc>
            </a:pPr>
            <a:endParaRPr lang="en-US" sz="1600"/>
          </a:p>
          <a:p>
            <a:pPr marL="420688" indent="-381000" eaLnBrk="1" hangingPunct="1">
              <a:lnSpc>
                <a:spcPct val="90000"/>
              </a:lnSpc>
            </a:pPr>
            <a:r>
              <a:rPr lang="en-US" sz="3400"/>
              <a:t>Provides the most general view of AI because it includes: </a:t>
            </a:r>
          </a:p>
          <a:p>
            <a:pPr marL="839788" lvl="1" indent="-342900" eaLnBrk="1" hangingPunct="1">
              <a:lnSpc>
                <a:spcPct val="90000"/>
              </a:lnSpc>
            </a:pPr>
            <a:r>
              <a:rPr lang="en-US" sz="2800"/>
              <a:t>Correct inference (“Laws of thought”)</a:t>
            </a:r>
          </a:p>
          <a:p>
            <a:pPr marL="839788" lvl="1" indent="-342900" eaLnBrk="1" hangingPunct="1">
              <a:lnSpc>
                <a:spcPct val="90000"/>
              </a:lnSpc>
            </a:pPr>
            <a:r>
              <a:rPr lang="en-US" sz="2800"/>
              <a:t>Uncertainty handling </a:t>
            </a:r>
          </a:p>
          <a:p>
            <a:pPr marL="839788" lvl="1" indent="-342900" eaLnBrk="1" hangingPunct="1">
              <a:lnSpc>
                <a:spcPct val="90000"/>
              </a:lnSpc>
            </a:pPr>
            <a:r>
              <a:rPr lang="en-US" sz="2800"/>
              <a:t>Resource limitation considerations (e.g., reflex vs. deliberation)</a:t>
            </a:r>
          </a:p>
          <a:p>
            <a:pPr marL="839788" lvl="1" indent="-342900" eaLnBrk="1" hangingPunct="1">
              <a:lnSpc>
                <a:spcPct val="90000"/>
              </a:lnSpc>
            </a:pPr>
            <a:r>
              <a:rPr lang="en-US" sz="2800"/>
              <a:t>Cognitive skills (NLP, AR, knowledge representation, ML, etc.)</a:t>
            </a:r>
          </a:p>
          <a:p>
            <a:pPr marL="420688" indent="-381000" eaLnBrk="1" hangingPunct="1">
              <a:lnSpc>
                <a:spcPct val="90000"/>
              </a:lnSpc>
            </a:pPr>
            <a:endParaRPr lang="en-US" sz="1600"/>
          </a:p>
          <a:p>
            <a:pPr marL="420688" indent="-381000" eaLnBrk="1" hangingPunct="1">
              <a:lnSpc>
                <a:spcPct val="90000"/>
              </a:lnSpc>
            </a:pPr>
            <a:r>
              <a:rPr lang="en-US" sz="3400" u="sng"/>
              <a:t>Advantages:</a:t>
            </a:r>
          </a:p>
          <a:p>
            <a:pPr marL="839788" lvl="1" indent="-342900" eaLnBrk="1" hangingPunct="1">
              <a:lnSpc>
                <a:spcPct val="90000"/>
              </a:lnSpc>
              <a:buSzPct val="99000"/>
              <a:buFont typeface="Tahoma" charset="0"/>
              <a:buAutoNum type="arabicParenR"/>
            </a:pPr>
            <a:r>
              <a:rPr lang="en-US" sz="2800"/>
              <a:t>More general</a:t>
            </a:r>
          </a:p>
          <a:p>
            <a:pPr marL="839788" lvl="1" indent="-342900" eaLnBrk="1" hangingPunct="1">
              <a:lnSpc>
                <a:spcPct val="90000"/>
              </a:lnSpc>
              <a:buSzPct val="99000"/>
              <a:buFont typeface="Tahoma" charset="0"/>
              <a:buAutoNum type="arabicParenR"/>
            </a:pPr>
            <a:r>
              <a:rPr lang="en-US" sz="2800"/>
              <a:t>Its goal of rationality is well defined</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F3ED509F-C7ED-7F44-82C2-274F46525C74}" type="slidenum">
              <a:rPr lang="en-US" smtClean="0"/>
              <a:pPr/>
              <a:t>2</a:t>
            </a:fld>
            <a:endParaRPr lang="en-US" smtClean="0"/>
          </a:p>
        </p:txBody>
      </p:sp>
      <p:pic>
        <p:nvPicPr>
          <p:cNvPr id="15363" name="Picture 1"/>
          <p:cNvPicPr>
            <a:picLocks noChangeArrowheads="1"/>
          </p:cNvPicPr>
          <p:nvPr/>
        </p:nvPicPr>
        <p:blipFill>
          <a:blip r:embed="rId3"/>
          <a:srcRect/>
          <a:stretch>
            <a:fillRect/>
          </a:stretch>
        </p:blipFill>
        <p:spPr bwMode="auto">
          <a:xfrm>
            <a:off x="1295400" y="1295400"/>
            <a:ext cx="11709400" cy="546100"/>
          </a:xfrm>
          <a:prstGeom prst="rect">
            <a:avLst/>
          </a:prstGeom>
          <a:noFill/>
          <a:ln w="12700">
            <a:noFill/>
            <a:miter lim="800000"/>
            <a:headEnd/>
            <a:tailEnd/>
          </a:ln>
        </p:spPr>
      </p:pic>
      <p:sp>
        <p:nvSpPr>
          <p:cNvPr id="15364" name="Rectangle 2"/>
          <p:cNvSpPr>
            <a:spLocks noGrp="1" noChangeArrowheads="1"/>
          </p:cNvSpPr>
          <p:nvPr>
            <p:ph type="title"/>
          </p:nvPr>
        </p:nvSpPr>
        <p:spPr/>
        <p:txBody>
          <a:bodyPr rIns="166398"/>
          <a:lstStyle/>
          <a:p>
            <a:pPr marL="57150" indent="0" eaLnBrk="1" hangingPunct="1"/>
            <a:r>
              <a:rPr lang="en-US" dirty="0"/>
              <a:t>CS</a:t>
            </a:r>
            <a:r>
              <a:rPr lang="en-US" dirty="0" smtClean="0"/>
              <a:t> 561: </a:t>
            </a:r>
            <a:r>
              <a:rPr lang="en-US" dirty="0"/>
              <a:t>Artificial Intelligence</a:t>
            </a:r>
          </a:p>
        </p:txBody>
      </p:sp>
      <p:sp>
        <p:nvSpPr>
          <p:cNvPr id="15365" name="TextBox 4"/>
          <p:cNvSpPr txBox="1">
            <a:spLocks noChangeArrowheads="1"/>
          </p:cNvSpPr>
          <p:nvPr/>
        </p:nvSpPr>
        <p:spPr bwMode="auto">
          <a:xfrm>
            <a:off x="330200" y="2209800"/>
            <a:ext cx="12420600" cy="6524863"/>
          </a:xfrm>
          <a:prstGeom prst="rect">
            <a:avLst/>
          </a:prstGeom>
          <a:noFill/>
          <a:ln w="9525">
            <a:noFill/>
            <a:miter lim="800000"/>
            <a:headEnd/>
            <a:tailEnd/>
          </a:ln>
        </p:spPr>
        <p:txBody>
          <a:bodyPr>
            <a:prstTxWarp prst="textNoShape">
              <a:avLst/>
            </a:prstTxWarp>
            <a:spAutoFit/>
          </a:bodyPr>
          <a:lstStyle/>
          <a:p>
            <a:r>
              <a:rPr lang="en-US" sz="3200" b="1" dirty="0">
                <a:latin typeface="Arial" charset="0"/>
                <a:ea typeface="Arial" charset="0"/>
                <a:cs typeface="Arial" charset="0"/>
              </a:rPr>
              <a:t>Course overview:  </a:t>
            </a:r>
            <a:r>
              <a:rPr lang="en-US" sz="3200" dirty="0">
                <a:latin typeface="Arial" charset="0"/>
                <a:ea typeface="Arial" charset="0"/>
                <a:cs typeface="Arial" charset="0"/>
              </a:rPr>
              <a:t>foundations of symbolic intelligent systems. Agents, search, problem solving, logic, representation, reasoning, symbolic programming, and robotics.</a:t>
            </a:r>
          </a:p>
          <a:p>
            <a:endParaRPr lang="en-US" sz="2400" dirty="0">
              <a:latin typeface="Arial" charset="0"/>
              <a:ea typeface="Arial" charset="0"/>
              <a:cs typeface="Arial" charset="0"/>
            </a:endParaRPr>
          </a:p>
          <a:p>
            <a:r>
              <a:rPr lang="en-US" sz="3200" b="1" dirty="0">
                <a:latin typeface="Arial" charset="0"/>
                <a:ea typeface="Arial" charset="0"/>
                <a:cs typeface="Arial" charset="0"/>
              </a:rPr>
              <a:t>Prerequisites:</a:t>
            </a:r>
            <a:r>
              <a:rPr lang="en-US" sz="3200" dirty="0">
                <a:latin typeface="Arial" charset="0"/>
                <a:ea typeface="Arial" charset="0"/>
                <a:cs typeface="Arial" charset="0"/>
              </a:rPr>
              <a:t> CS 455x, i.e., programming principles, discrete mathematics for computing, software design and software engineering concepts.  </a:t>
            </a:r>
            <a:r>
              <a:rPr lang="en-US" sz="3200" dirty="0">
                <a:solidFill>
                  <a:srgbClr val="FF0000"/>
                </a:solidFill>
                <a:latin typeface="Arial" charset="0"/>
                <a:ea typeface="Arial" charset="0"/>
                <a:cs typeface="Arial" charset="0"/>
              </a:rPr>
              <a:t>Good knowledge of C++ and </a:t>
            </a:r>
            <a:r>
              <a:rPr lang="en-US" sz="3200" dirty="0" smtClean="0">
                <a:solidFill>
                  <a:srgbClr val="FF0000"/>
                </a:solidFill>
                <a:latin typeface="Arial" charset="0"/>
                <a:ea typeface="Arial" charset="0"/>
                <a:cs typeface="Arial" charset="0"/>
              </a:rPr>
              <a:t>STL, or Java, or Python needed for </a:t>
            </a:r>
            <a:r>
              <a:rPr lang="en-US" sz="3200" dirty="0">
                <a:solidFill>
                  <a:srgbClr val="FF0000"/>
                </a:solidFill>
                <a:latin typeface="Arial" charset="0"/>
                <a:ea typeface="Arial" charset="0"/>
                <a:cs typeface="Arial" charset="0"/>
              </a:rPr>
              <a:t>programming assignments</a:t>
            </a:r>
            <a:r>
              <a:rPr lang="en-US" sz="3200" dirty="0">
                <a:latin typeface="Arial" charset="0"/>
                <a:ea typeface="Arial" charset="0"/>
                <a:cs typeface="Arial" charset="0"/>
              </a:rPr>
              <a:t>.</a:t>
            </a:r>
          </a:p>
          <a:p>
            <a:endParaRPr lang="en-US" sz="3200" dirty="0">
              <a:latin typeface="Arial" charset="0"/>
              <a:ea typeface="Arial" charset="0"/>
              <a:cs typeface="Arial" charset="0"/>
            </a:endParaRPr>
          </a:p>
          <a:p>
            <a:r>
              <a:rPr lang="en-US" sz="3200" b="1" dirty="0">
                <a:latin typeface="Arial" charset="0"/>
                <a:ea typeface="Arial" charset="0"/>
                <a:cs typeface="Arial" charset="0"/>
              </a:rPr>
              <a:t>Grading:</a:t>
            </a:r>
            <a:r>
              <a:rPr lang="en-US" sz="3200" dirty="0">
                <a:latin typeface="Arial" charset="0"/>
                <a:ea typeface="Arial" charset="0"/>
                <a:cs typeface="Arial" charset="0"/>
              </a:rPr>
              <a:t>  </a:t>
            </a:r>
            <a:r>
              <a:rPr lang="en-US" sz="3200" dirty="0" smtClean="0">
                <a:latin typeface="Arial" charset="0"/>
                <a:ea typeface="Arial" charset="0"/>
                <a:cs typeface="Arial" charset="0"/>
              </a:rPr>
              <a:t>	20% </a:t>
            </a:r>
            <a:r>
              <a:rPr lang="en-US" sz="3200" dirty="0">
                <a:latin typeface="Arial" charset="0"/>
                <a:ea typeface="Arial" charset="0"/>
                <a:cs typeface="Arial" charset="0"/>
              </a:rPr>
              <a:t>for </a:t>
            </a:r>
            <a:r>
              <a:rPr lang="en-US" sz="3200" dirty="0" smtClean="0">
                <a:latin typeface="Arial" charset="0"/>
                <a:ea typeface="Arial" charset="0"/>
                <a:cs typeface="Arial" charset="0"/>
              </a:rPr>
              <a:t>midterm-1 +</a:t>
            </a:r>
          </a:p>
          <a:p>
            <a:r>
              <a:rPr lang="en-US" sz="3200" dirty="0" smtClean="0">
                <a:latin typeface="Arial" charset="0"/>
                <a:ea typeface="Arial" charset="0"/>
                <a:cs typeface="Arial" charset="0"/>
              </a:rPr>
              <a:t>			20% for midterm-2 +</a:t>
            </a:r>
          </a:p>
          <a:p>
            <a:r>
              <a:rPr lang="en-US" sz="3200" dirty="0">
                <a:latin typeface="Arial" charset="0"/>
                <a:ea typeface="Arial" charset="0"/>
                <a:cs typeface="Arial" charset="0"/>
              </a:rPr>
              <a:t>		</a:t>
            </a:r>
            <a:r>
              <a:rPr lang="en-US" sz="3200" dirty="0" smtClean="0">
                <a:latin typeface="Arial" charset="0"/>
                <a:ea typeface="Arial" charset="0"/>
                <a:cs typeface="Arial" charset="0"/>
              </a:rPr>
              <a:t>	30% </a:t>
            </a:r>
            <a:r>
              <a:rPr lang="en-US" sz="3200" dirty="0">
                <a:latin typeface="Arial" charset="0"/>
                <a:ea typeface="Arial" charset="0"/>
                <a:cs typeface="Arial" charset="0"/>
              </a:rPr>
              <a:t>for final +</a:t>
            </a:r>
          </a:p>
          <a:p>
            <a:r>
              <a:rPr lang="en-US" sz="3200" dirty="0">
                <a:latin typeface="Arial" charset="0"/>
                <a:ea typeface="Arial" charset="0"/>
                <a:cs typeface="Arial" charset="0"/>
              </a:rPr>
              <a:t>		</a:t>
            </a:r>
            <a:r>
              <a:rPr lang="en-US" sz="3200" dirty="0" smtClean="0">
                <a:latin typeface="Arial" charset="0"/>
                <a:ea typeface="Arial" charset="0"/>
                <a:cs typeface="Arial" charset="0"/>
              </a:rPr>
              <a:t>	30</a:t>
            </a:r>
            <a:r>
              <a:rPr lang="en-US" sz="3200" dirty="0">
                <a:latin typeface="Arial" charset="0"/>
                <a:ea typeface="Arial" charset="0"/>
                <a:cs typeface="Arial" charset="0"/>
              </a:rPr>
              <a:t>% for</a:t>
            </a:r>
            <a:r>
              <a:rPr lang="en-US" sz="3200" dirty="0" smtClean="0">
                <a:latin typeface="Arial" charset="0"/>
                <a:ea typeface="Arial" charset="0"/>
                <a:cs typeface="Arial" charset="0"/>
              </a:rPr>
              <a:t> 3 mandatory </a:t>
            </a:r>
            <a:r>
              <a:rPr lang="en-US" sz="3200" dirty="0" err="1">
                <a:latin typeface="Arial" charset="0"/>
                <a:ea typeface="Arial" charset="0"/>
                <a:cs typeface="Arial" charset="0"/>
              </a:rPr>
              <a:t>homeworks</a:t>
            </a:r>
            <a:r>
              <a:rPr lang="en-US" sz="3200" dirty="0">
                <a:latin typeface="Arial" charset="0"/>
                <a:ea typeface="Arial" charset="0"/>
                <a:cs typeface="Arial" charset="0"/>
              </a:rPr>
              <a:t>/assignments</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p:spPr>
        <p:txBody>
          <a:bodyPr/>
          <a:lstStyle/>
          <a:p>
            <a:fld id="{5EE90C56-E354-414B-8B92-8786020F81BE}" type="slidenum">
              <a:rPr lang="en-US" smtClean="0"/>
              <a:pPr/>
              <a:t>20</a:t>
            </a:fld>
            <a:endParaRPr lang="en-US" smtClean="0"/>
          </a:p>
        </p:txBody>
      </p:sp>
      <p:pic>
        <p:nvPicPr>
          <p:cNvPr id="33795" name="Picture 1"/>
          <p:cNvPicPr>
            <a:picLocks noChangeArrowheads="1"/>
          </p:cNvPicPr>
          <p:nvPr/>
        </p:nvPicPr>
        <p:blipFill>
          <a:blip r:embed="rId2"/>
          <a:srcRect l="30792" t="38469" r="8015" b="23099"/>
          <a:stretch>
            <a:fillRect/>
          </a:stretch>
        </p:blipFill>
        <p:spPr bwMode="auto">
          <a:xfrm>
            <a:off x="1511300" y="5775325"/>
            <a:ext cx="9867900" cy="3868738"/>
          </a:xfrm>
          <a:prstGeom prst="rect">
            <a:avLst/>
          </a:prstGeom>
          <a:noFill/>
          <a:ln w="12700">
            <a:noFill/>
            <a:miter lim="800000"/>
            <a:headEnd/>
            <a:tailEnd/>
          </a:ln>
        </p:spPr>
      </p:pic>
      <p:pic>
        <p:nvPicPr>
          <p:cNvPr id="33796" name="Picture 2"/>
          <p:cNvPicPr>
            <a:picLocks noChangeArrowheads="1"/>
          </p:cNvPicPr>
          <p:nvPr/>
        </p:nvPicPr>
        <p:blipFill>
          <a:blip r:embed="rId3"/>
          <a:srcRect/>
          <a:stretch>
            <a:fillRect/>
          </a:stretch>
        </p:blipFill>
        <p:spPr bwMode="auto">
          <a:xfrm>
            <a:off x="1295400" y="1295400"/>
            <a:ext cx="11709400" cy="546100"/>
          </a:xfrm>
          <a:prstGeom prst="rect">
            <a:avLst/>
          </a:prstGeom>
          <a:noFill/>
          <a:ln w="12700">
            <a:noFill/>
            <a:miter lim="800000"/>
            <a:headEnd/>
            <a:tailEnd/>
          </a:ln>
        </p:spPr>
      </p:pic>
      <p:sp>
        <p:nvSpPr>
          <p:cNvPr id="33797" name="Rectangle 3"/>
          <p:cNvSpPr>
            <a:spLocks noGrp="1" noChangeArrowheads="1"/>
          </p:cNvSpPr>
          <p:nvPr>
            <p:ph type="title"/>
          </p:nvPr>
        </p:nvSpPr>
        <p:spPr/>
        <p:txBody>
          <a:bodyPr rIns="166398"/>
          <a:lstStyle/>
          <a:p>
            <a:pPr marL="57150" indent="0" eaLnBrk="1" hangingPunct="1"/>
            <a:r>
              <a:rPr lang="en-US"/>
              <a:t>Acting Humanly: The Turing Test</a:t>
            </a:r>
          </a:p>
        </p:txBody>
      </p:sp>
      <p:sp>
        <p:nvSpPr>
          <p:cNvPr id="33798" name="Rectangle 4"/>
          <p:cNvSpPr>
            <a:spLocks noGrp="1" noChangeArrowheads="1"/>
          </p:cNvSpPr>
          <p:nvPr>
            <p:ph type="body" idx="1"/>
          </p:nvPr>
        </p:nvSpPr>
        <p:spPr>
          <a:xfrm>
            <a:off x="647700" y="1841500"/>
            <a:ext cx="11633200" cy="4610100"/>
          </a:xfrm>
        </p:spPr>
        <p:txBody>
          <a:bodyPr rIns="166398"/>
          <a:lstStyle/>
          <a:p>
            <a:pPr eaLnBrk="1" hangingPunct="1"/>
            <a:r>
              <a:rPr lang="en-US" sz="3400"/>
              <a:t>Alan Turing's 1950 article Computing Machinery and Intelligence discussed conditions for considering a machine to be intelligent</a:t>
            </a:r>
          </a:p>
          <a:p>
            <a:pPr eaLnBrk="1" hangingPunct="1"/>
            <a:endParaRPr lang="en-US" sz="3400"/>
          </a:p>
          <a:p>
            <a:pPr marL="782638" lvl="1" eaLnBrk="1" hangingPunct="1"/>
            <a:r>
              <a:rPr lang="en-US" sz="2800"/>
              <a:t>“Can machines think?” </a:t>
            </a:r>
            <a:r>
              <a:rPr lang="en-US" sz="2800">
                <a:latin typeface="Symbol" charset="2"/>
                <a:ea typeface="Symbol" charset="2"/>
                <a:cs typeface="Symbol" charset="2"/>
                <a:sym typeface="Symbol" charset="2"/>
              </a:rPr>
              <a:t>←→</a:t>
            </a:r>
            <a:r>
              <a:rPr lang="en-US" sz="2800"/>
              <a:t> “Can machines behave intelligently?”</a:t>
            </a:r>
          </a:p>
          <a:p>
            <a:pPr marL="782638" lvl="1" eaLnBrk="1" hangingPunct="1"/>
            <a:r>
              <a:rPr lang="en-US" sz="2800"/>
              <a:t>The Turing test (The Imitation Game): Operational definition of intelligence.</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p>
            <a:fld id="{9C13DB83-77E6-D844-A347-EC1B681B78CD}" type="slidenum">
              <a:rPr lang="en-US" smtClean="0"/>
              <a:pPr/>
              <a:t>21</a:t>
            </a:fld>
            <a:endParaRPr lang="en-US" smtClean="0"/>
          </a:p>
        </p:txBody>
      </p:sp>
      <p:pic>
        <p:nvPicPr>
          <p:cNvPr id="3481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pic>
        <p:nvPicPr>
          <p:cNvPr id="34820" name="Picture 2"/>
          <p:cNvPicPr>
            <a:picLocks noChangeArrowheads="1"/>
          </p:cNvPicPr>
          <p:nvPr/>
        </p:nvPicPr>
        <p:blipFill>
          <a:blip r:embed="rId3"/>
          <a:srcRect l="30823" t="38373" r="7991" b="23253"/>
          <a:stretch>
            <a:fillRect/>
          </a:stretch>
        </p:blipFill>
        <p:spPr bwMode="auto">
          <a:xfrm>
            <a:off x="1625600" y="1892300"/>
            <a:ext cx="10083800" cy="3949700"/>
          </a:xfrm>
          <a:prstGeom prst="rect">
            <a:avLst/>
          </a:prstGeom>
          <a:noFill/>
          <a:ln w="12700">
            <a:noFill/>
            <a:miter lim="800000"/>
            <a:headEnd/>
            <a:tailEnd/>
          </a:ln>
        </p:spPr>
      </p:pic>
      <p:sp>
        <p:nvSpPr>
          <p:cNvPr id="34821" name="Rectangle 3"/>
          <p:cNvSpPr>
            <a:spLocks noGrp="1" noChangeArrowheads="1"/>
          </p:cNvSpPr>
          <p:nvPr>
            <p:ph type="title"/>
          </p:nvPr>
        </p:nvSpPr>
        <p:spPr/>
        <p:txBody>
          <a:bodyPr rIns="166398"/>
          <a:lstStyle/>
          <a:p>
            <a:pPr marL="57150" indent="0" eaLnBrk="1" hangingPunct="1"/>
            <a:r>
              <a:rPr lang="en-US"/>
              <a:t>Acting Humanly: The Turing Test</a:t>
            </a:r>
          </a:p>
        </p:txBody>
      </p:sp>
      <p:sp>
        <p:nvSpPr>
          <p:cNvPr id="34822" name="Rectangle 4"/>
          <p:cNvSpPr>
            <a:spLocks/>
          </p:cNvSpPr>
          <p:nvPr/>
        </p:nvSpPr>
        <p:spPr bwMode="auto">
          <a:xfrm>
            <a:off x="2400300" y="6654800"/>
            <a:ext cx="10350500" cy="2641600"/>
          </a:xfrm>
          <a:prstGeom prst="rect">
            <a:avLst/>
          </a:prstGeom>
          <a:noFill/>
          <a:ln w="12700">
            <a:noFill/>
            <a:miter lim="800000"/>
            <a:headEnd/>
            <a:tailEnd/>
          </a:ln>
        </p:spPr>
        <p:txBody>
          <a:bodyPr lIns="0" tIns="0" rIns="57799" bIns="0">
            <a:prstTxWarp prst="textNoShape">
              <a:avLst/>
            </a:prstTxWarp>
          </a:bodyPr>
          <a:lstStyle/>
          <a:p>
            <a:pPr marL="382588" indent="-342900">
              <a:spcBef>
                <a:spcPts val="813"/>
              </a:spcBef>
              <a:buClr>
                <a:srgbClr val="000000"/>
              </a:buClr>
              <a:buSzPct val="100000"/>
              <a:buFont typeface="Tahoma" charset="0"/>
              <a:buChar char="•"/>
            </a:pPr>
            <a:r>
              <a:rPr lang="en-US" sz="3200" dirty="0">
                <a:solidFill>
                  <a:schemeClr val="tx1"/>
                </a:solidFill>
                <a:latin typeface="Tahoma" charset="0"/>
                <a:ea typeface="Tahoma" charset="0"/>
                <a:cs typeface="Tahoma" charset="0"/>
                <a:sym typeface="Tahoma" charset="0"/>
              </a:rPr>
              <a:t>Computer needs to possess: </a:t>
            </a:r>
            <a:r>
              <a:rPr lang="en-US" sz="2400" dirty="0">
                <a:solidFill>
                  <a:schemeClr val="tx1"/>
                </a:solidFill>
                <a:latin typeface="Tahoma" charset="0"/>
                <a:ea typeface="Tahoma" charset="0"/>
                <a:cs typeface="Tahoma" charset="0"/>
                <a:sym typeface="Tahoma" charset="0"/>
              </a:rPr>
              <a:t>Natural language processing, Knowledge representation, Automated reasoning, and Machine learning</a:t>
            </a:r>
          </a:p>
          <a:p>
            <a:pPr marL="382588" indent="-342900">
              <a:spcBef>
                <a:spcPts val="675"/>
              </a:spcBef>
              <a:buClr>
                <a:srgbClr val="000000"/>
              </a:buClr>
              <a:buSzPct val="100000"/>
              <a:buFont typeface="Tahoma" charset="0"/>
              <a:buChar char="•"/>
            </a:pPr>
            <a:endParaRPr lang="en-US" sz="2400" dirty="0">
              <a:solidFill>
                <a:schemeClr val="tx1"/>
              </a:solidFill>
              <a:latin typeface="Tahoma" charset="0"/>
              <a:ea typeface="Tahoma" charset="0"/>
              <a:cs typeface="Tahoma" charset="0"/>
              <a:sym typeface="Tahoma" charset="0"/>
            </a:endParaRPr>
          </a:p>
          <a:p>
            <a:pPr marL="382588" indent="-342900">
              <a:spcBef>
                <a:spcPts val="813"/>
              </a:spcBef>
              <a:buClr>
                <a:srgbClr val="000000"/>
              </a:buClr>
              <a:buSzPct val="100000"/>
              <a:buFont typeface="Tahoma" charset="0"/>
              <a:buChar char="•"/>
            </a:pPr>
            <a:r>
              <a:rPr lang="en-US" sz="3200" dirty="0">
                <a:solidFill>
                  <a:schemeClr val="tx1"/>
                </a:solidFill>
                <a:latin typeface="Tahoma" charset="0"/>
                <a:ea typeface="Tahoma" charset="0"/>
                <a:cs typeface="Tahoma" charset="0"/>
                <a:sym typeface="Tahoma" charset="0"/>
              </a:rPr>
              <a:t>Are there any problems/limitations to the Turing Test?</a:t>
            </a:r>
          </a:p>
        </p:txBody>
      </p:sp>
      <p:pic>
        <p:nvPicPr>
          <p:cNvPr id="7" name="Picture 2" descr="turing.gif (275×2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 y="6629400"/>
            <a:ext cx="1930138" cy="2042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0"/>
          </p:nvPr>
        </p:nvSpPr>
        <p:spPr>
          <a:noFill/>
        </p:spPr>
        <p:txBody>
          <a:bodyPr/>
          <a:lstStyle/>
          <a:p>
            <a:fld id="{1C9108F4-B5DC-CE47-A326-6BAB90C59D95}" type="slidenum">
              <a:rPr lang="en-US" smtClean="0"/>
              <a:pPr/>
              <a:t>22</a:t>
            </a:fld>
            <a:endParaRPr lang="en-US" smtClean="0"/>
          </a:p>
        </p:txBody>
      </p:sp>
      <p:pic>
        <p:nvPicPr>
          <p:cNvPr id="3789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37892" name="Rectangle 2"/>
          <p:cNvSpPr>
            <a:spLocks noGrp="1" noChangeArrowheads="1"/>
          </p:cNvSpPr>
          <p:nvPr>
            <p:ph type="title"/>
          </p:nvPr>
        </p:nvSpPr>
        <p:spPr/>
        <p:txBody>
          <a:bodyPr rIns="166398"/>
          <a:lstStyle/>
          <a:p>
            <a:pPr marL="57150" indent="0" eaLnBrk="1" hangingPunct="1"/>
            <a:r>
              <a:rPr lang="en-US"/>
              <a:t>Acting Humanly: The Full Turing Test</a:t>
            </a:r>
          </a:p>
        </p:txBody>
      </p:sp>
      <p:sp>
        <p:nvSpPr>
          <p:cNvPr id="37893" name="Rectangle 3"/>
          <p:cNvSpPr>
            <a:spLocks noGrp="1" noChangeArrowheads="1"/>
          </p:cNvSpPr>
          <p:nvPr>
            <p:ph type="body" idx="1"/>
          </p:nvPr>
        </p:nvSpPr>
        <p:spPr>
          <a:xfrm>
            <a:off x="647700" y="1841500"/>
            <a:ext cx="11633200" cy="4610100"/>
          </a:xfrm>
        </p:spPr>
        <p:txBody>
          <a:bodyPr rIns="166398"/>
          <a:lstStyle/>
          <a:p>
            <a:pPr eaLnBrk="1" hangingPunct="1"/>
            <a:r>
              <a:rPr lang="en-US" sz="2400" dirty="0"/>
              <a:t>Alan Turing's 1950 article Computing Machinery and Intelligence discussed conditions for considering a machine to be intelligent</a:t>
            </a:r>
          </a:p>
          <a:p>
            <a:pPr marL="782638" lvl="1" eaLnBrk="1" hangingPunct="1"/>
            <a:r>
              <a:rPr lang="en-US" sz="2200" dirty="0"/>
              <a:t>“Can machines think?” </a:t>
            </a:r>
            <a:r>
              <a:rPr lang="en-US" sz="2200" dirty="0">
                <a:latin typeface="Symbol" charset="2"/>
                <a:ea typeface="Symbol" charset="2"/>
                <a:cs typeface="Symbol" charset="2"/>
                <a:sym typeface="Symbol" charset="2"/>
              </a:rPr>
              <a:t>←→</a:t>
            </a:r>
            <a:r>
              <a:rPr lang="en-US" sz="2200" dirty="0"/>
              <a:t> “Can machines behave intelligently?”</a:t>
            </a:r>
          </a:p>
          <a:p>
            <a:pPr marL="782638" lvl="1" eaLnBrk="1" hangingPunct="1"/>
            <a:r>
              <a:rPr lang="en-US" sz="2200" dirty="0"/>
              <a:t>The Turing test (The Imitation Game): Operational definition of intelligence.</a:t>
            </a:r>
          </a:p>
        </p:txBody>
      </p:sp>
      <p:pic>
        <p:nvPicPr>
          <p:cNvPr id="37894" name="Picture 4"/>
          <p:cNvPicPr>
            <a:picLocks noChangeArrowheads="1"/>
          </p:cNvPicPr>
          <p:nvPr/>
        </p:nvPicPr>
        <p:blipFill>
          <a:blip r:embed="rId3"/>
          <a:srcRect l="30818" t="38441" r="8000" b="23126"/>
          <a:stretch>
            <a:fillRect/>
          </a:stretch>
        </p:blipFill>
        <p:spPr bwMode="auto">
          <a:xfrm>
            <a:off x="3467100" y="3683000"/>
            <a:ext cx="5854700" cy="2295525"/>
          </a:xfrm>
          <a:prstGeom prst="rect">
            <a:avLst/>
          </a:prstGeom>
          <a:noFill/>
          <a:ln w="12700">
            <a:noFill/>
            <a:miter lim="800000"/>
            <a:headEnd/>
            <a:tailEnd/>
          </a:ln>
        </p:spPr>
      </p:pic>
      <p:sp>
        <p:nvSpPr>
          <p:cNvPr id="37895" name="Rectangle 5"/>
          <p:cNvSpPr>
            <a:spLocks/>
          </p:cNvSpPr>
          <p:nvPr/>
        </p:nvSpPr>
        <p:spPr bwMode="auto">
          <a:xfrm>
            <a:off x="660400" y="5854700"/>
            <a:ext cx="11633200" cy="2057400"/>
          </a:xfrm>
          <a:prstGeom prst="rect">
            <a:avLst/>
          </a:prstGeom>
          <a:noFill/>
          <a:ln w="12700">
            <a:noFill/>
            <a:miter lim="800000"/>
            <a:headEnd/>
            <a:tailEnd/>
          </a:ln>
        </p:spPr>
        <p:txBody>
          <a:bodyPr lIns="0" tIns="0" rIns="57799" bIns="0">
            <a:prstTxWarp prst="textNoShape">
              <a:avLst/>
            </a:prstTxWarp>
          </a:bodyPr>
          <a:lstStyle/>
          <a:p>
            <a:pPr marL="382588" indent="-342900">
              <a:spcBef>
                <a:spcPts val="625"/>
              </a:spcBef>
              <a:buClr>
                <a:srgbClr val="000000"/>
              </a:buClr>
              <a:buSzPct val="100000"/>
              <a:buFont typeface="Tahoma" charset="0"/>
              <a:buChar char="•"/>
            </a:pPr>
            <a:r>
              <a:rPr lang="en-US" sz="2800" dirty="0">
                <a:solidFill>
                  <a:schemeClr val="tx1"/>
                </a:solidFill>
                <a:latin typeface="Tahoma" charset="0"/>
                <a:ea typeface="Tahoma" charset="0"/>
                <a:cs typeface="Tahoma" charset="0"/>
                <a:sym typeface="Tahoma" charset="0"/>
              </a:rPr>
              <a:t>Computer needs to </a:t>
            </a:r>
            <a:r>
              <a:rPr lang="en-US" sz="2800" dirty="0" smtClean="0">
                <a:solidFill>
                  <a:schemeClr val="tx1"/>
                </a:solidFill>
                <a:latin typeface="Tahoma" charset="0"/>
                <a:ea typeface="Tahoma" charset="0"/>
                <a:cs typeface="Tahoma" charset="0"/>
                <a:sym typeface="Tahoma" charset="0"/>
              </a:rPr>
              <a:t>possess: </a:t>
            </a:r>
            <a:r>
              <a:rPr lang="en-US" sz="2400" dirty="0" smtClean="0">
                <a:solidFill>
                  <a:schemeClr val="tx1"/>
                </a:solidFill>
                <a:latin typeface="Tahoma" charset="0"/>
                <a:ea typeface="Tahoma" charset="0"/>
                <a:cs typeface="Tahoma" charset="0"/>
                <a:sym typeface="Tahoma" charset="0"/>
              </a:rPr>
              <a:t>Natural </a:t>
            </a:r>
            <a:r>
              <a:rPr lang="en-US" sz="2400" dirty="0">
                <a:solidFill>
                  <a:schemeClr val="tx1"/>
                </a:solidFill>
                <a:latin typeface="Tahoma" charset="0"/>
                <a:ea typeface="Tahoma" charset="0"/>
                <a:cs typeface="Tahoma" charset="0"/>
                <a:sym typeface="Tahoma" charset="0"/>
              </a:rPr>
              <a:t>language processing, Knowledge representation, Automated reasoning, and Machine learning</a:t>
            </a:r>
          </a:p>
          <a:p>
            <a:pPr marL="382588" indent="-342900">
              <a:spcBef>
                <a:spcPts val="625"/>
              </a:spcBef>
              <a:buClr>
                <a:srgbClr val="000000"/>
              </a:buClr>
              <a:buSzPct val="100000"/>
              <a:buFont typeface="Tahoma" charset="0"/>
              <a:buChar char="•"/>
            </a:pPr>
            <a:r>
              <a:rPr lang="en-US" sz="2800" u="sng" dirty="0">
                <a:solidFill>
                  <a:schemeClr val="tx1"/>
                </a:solidFill>
                <a:latin typeface="Tahoma" charset="0"/>
                <a:ea typeface="Tahoma" charset="0"/>
                <a:cs typeface="Tahoma" charset="0"/>
                <a:sym typeface="Tahoma" charset="0"/>
              </a:rPr>
              <a:t>Problem:</a:t>
            </a:r>
            <a:r>
              <a:rPr lang="en-US" sz="2400" dirty="0">
                <a:solidFill>
                  <a:schemeClr val="tx1"/>
                </a:solidFill>
                <a:latin typeface="Tahoma" charset="0"/>
                <a:ea typeface="Tahoma" charset="0"/>
                <a:cs typeface="Tahoma" charset="0"/>
                <a:sym typeface="Tahoma" charset="0"/>
              </a:rPr>
              <a:t> 1) Turing test is not reproducible, constructive, and amenable to mathematic analysis.   2) What about physical interaction with interrogator and environment?</a:t>
            </a:r>
          </a:p>
          <a:p>
            <a:pPr marL="382588" indent="-342900">
              <a:spcBef>
                <a:spcPts val="625"/>
              </a:spcBef>
              <a:buClr>
                <a:srgbClr val="000000"/>
              </a:buClr>
              <a:buSzPct val="100000"/>
              <a:buFont typeface="Tahoma" charset="0"/>
              <a:buChar char="•"/>
            </a:pPr>
            <a:r>
              <a:rPr lang="en-US" sz="2800" dirty="0">
                <a:solidFill>
                  <a:schemeClr val="tx1"/>
                </a:solidFill>
                <a:latin typeface="Tahoma" charset="0"/>
                <a:ea typeface="Tahoma" charset="0"/>
                <a:cs typeface="Tahoma" charset="0"/>
                <a:sym typeface="Tahoma" charset="0"/>
              </a:rPr>
              <a:t>Total Turing Test:</a:t>
            </a:r>
            <a:r>
              <a:rPr lang="en-US" sz="2400" dirty="0">
                <a:solidFill>
                  <a:schemeClr val="tx1"/>
                </a:solidFill>
                <a:latin typeface="Tahoma" charset="0"/>
                <a:ea typeface="Tahoma" charset="0"/>
                <a:cs typeface="Tahoma" charset="0"/>
                <a:sym typeface="Tahoma" charset="0"/>
              </a:rPr>
              <a:t> Requires physical interaction and needs perception and actuation. </a:t>
            </a:r>
          </a:p>
        </p:txBody>
      </p:sp>
      <p:grpSp>
        <p:nvGrpSpPr>
          <p:cNvPr id="37896" name="Group 6"/>
          <p:cNvGrpSpPr>
            <a:grpSpLocks/>
          </p:cNvGrpSpPr>
          <p:nvPr/>
        </p:nvGrpSpPr>
        <p:grpSpPr bwMode="auto">
          <a:xfrm>
            <a:off x="431800" y="6718300"/>
            <a:ext cx="12242800" cy="2057400"/>
            <a:chOff x="0" y="0"/>
            <a:chExt cx="7712" cy="1296"/>
          </a:xfrm>
        </p:grpSpPr>
        <p:sp>
          <p:nvSpPr>
            <p:cNvPr id="37897" name="Rectangle 7"/>
            <p:cNvSpPr>
              <a:spLocks/>
            </p:cNvSpPr>
            <p:nvPr/>
          </p:nvSpPr>
          <p:spPr bwMode="auto">
            <a:xfrm>
              <a:off x="0" y="0"/>
              <a:ext cx="7712" cy="1296"/>
            </a:xfrm>
            <a:prstGeom prst="rect">
              <a:avLst/>
            </a:prstGeom>
            <a:noFill/>
            <a:ln w="25400">
              <a:solidFill>
                <a:schemeClr val="tx1"/>
              </a:solidFill>
              <a:miter lim="800000"/>
              <a:headEnd/>
              <a:tailEnd/>
            </a:ln>
          </p:spPr>
          <p:txBody>
            <a:bodyPr lIns="0" tIns="0" rIns="0" bIns="0">
              <a:prstTxWarp prst="textNoShape">
                <a:avLst/>
              </a:prstTxWarp>
            </a:bodyPr>
            <a:lstStyle/>
            <a:p>
              <a:endParaRPr lang="en-US"/>
            </a:p>
          </p:txBody>
        </p:sp>
        <p:sp>
          <p:nvSpPr>
            <p:cNvPr id="37898" name="Rectangle 8"/>
            <p:cNvSpPr>
              <a:spLocks/>
            </p:cNvSpPr>
            <p:nvPr/>
          </p:nvSpPr>
          <p:spPr bwMode="auto">
            <a:xfrm>
              <a:off x="0" y="468"/>
              <a:ext cx="72" cy="360"/>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0"/>
          </p:nvPr>
        </p:nvSpPr>
        <p:spPr>
          <a:noFill/>
        </p:spPr>
        <p:txBody>
          <a:bodyPr/>
          <a:lstStyle/>
          <a:p>
            <a:fld id="{80590D5B-5822-5E41-B4A7-4256B855A954}" type="slidenum">
              <a:rPr lang="en-US" smtClean="0"/>
              <a:pPr/>
              <a:t>23</a:t>
            </a:fld>
            <a:endParaRPr lang="en-US" smtClean="0"/>
          </a:p>
        </p:txBody>
      </p:sp>
      <p:pic>
        <p:nvPicPr>
          <p:cNvPr id="39939" name="Picture 1"/>
          <p:cNvPicPr>
            <a:picLocks noChangeArrowheads="1"/>
          </p:cNvPicPr>
          <p:nvPr/>
        </p:nvPicPr>
        <p:blipFill>
          <a:blip r:embed="rId2"/>
          <a:srcRect/>
          <a:stretch>
            <a:fillRect/>
          </a:stretch>
        </p:blipFill>
        <p:spPr bwMode="auto">
          <a:xfrm>
            <a:off x="3019425" y="6832600"/>
            <a:ext cx="7416800" cy="2895600"/>
          </a:xfrm>
          <a:prstGeom prst="rect">
            <a:avLst/>
          </a:prstGeom>
          <a:noFill/>
          <a:ln w="12700">
            <a:noFill/>
            <a:miter lim="800000"/>
            <a:headEnd/>
            <a:tailEnd/>
          </a:ln>
        </p:spPr>
      </p:pic>
      <p:pic>
        <p:nvPicPr>
          <p:cNvPr id="39940" name="Picture 2"/>
          <p:cNvPicPr>
            <a:picLocks noChangeArrowheads="1"/>
          </p:cNvPicPr>
          <p:nvPr/>
        </p:nvPicPr>
        <p:blipFill>
          <a:blip r:embed="rId3"/>
          <a:srcRect/>
          <a:stretch>
            <a:fillRect/>
          </a:stretch>
        </p:blipFill>
        <p:spPr bwMode="auto">
          <a:xfrm>
            <a:off x="1295400" y="1295400"/>
            <a:ext cx="11709400" cy="546100"/>
          </a:xfrm>
          <a:prstGeom prst="rect">
            <a:avLst/>
          </a:prstGeom>
          <a:noFill/>
          <a:ln w="12700">
            <a:noFill/>
            <a:miter lim="800000"/>
            <a:headEnd/>
            <a:tailEnd/>
          </a:ln>
        </p:spPr>
      </p:pic>
      <p:sp>
        <p:nvSpPr>
          <p:cNvPr id="39941" name="Rectangle 3"/>
          <p:cNvSpPr>
            <a:spLocks noGrp="1" noChangeArrowheads="1"/>
          </p:cNvSpPr>
          <p:nvPr>
            <p:ph type="title"/>
          </p:nvPr>
        </p:nvSpPr>
        <p:spPr/>
        <p:txBody>
          <a:bodyPr rIns="166398"/>
          <a:lstStyle/>
          <a:p>
            <a:pPr marL="57150" indent="0" eaLnBrk="1" hangingPunct="1"/>
            <a:r>
              <a:rPr lang="en-US"/>
              <a:t>Acting Humanly: The Full Turing Test</a:t>
            </a:r>
          </a:p>
        </p:txBody>
      </p:sp>
      <p:sp>
        <p:nvSpPr>
          <p:cNvPr id="39943" name="Rectangle 5"/>
          <p:cNvSpPr>
            <a:spLocks/>
          </p:cNvSpPr>
          <p:nvPr/>
        </p:nvSpPr>
        <p:spPr bwMode="auto">
          <a:xfrm>
            <a:off x="1841500" y="6718300"/>
            <a:ext cx="1995488" cy="6223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a:solidFill>
                  <a:schemeClr val="tx1"/>
                </a:solidFill>
                <a:latin typeface="Tahoma" charset="0"/>
                <a:ea typeface="Tahoma" charset="0"/>
                <a:cs typeface="Tahoma" charset="0"/>
                <a:sym typeface="Tahoma" charset="0"/>
              </a:rPr>
              <a:t>Trap door</a:t>
            </a:r>
          </a:p>
        </p:txBody>
      </p:sp>
      <p:sp>
        <p:nvSpPr>
          <p:cNvPr id="39944" name="Line 6"/>
          <p:cNvSpPr>
            <a:spLocks noChangeShapeType="1"/>
          </p:cNvSpPr>
          <p:nvPr/>
        </p:nvSpPr>
        <p:spPr bwMode="auto">
          <a:xfrm>
            <a:off x="3898900" y="7150100"/>
            <a:ext cx="2660650" cy="830263"/>
          </a:xfrm>
          <a:prstGeom prst="line">
            <a:avLst/>
          </a:prstGeom>
          <a:noFill/>
          <a:ln w="38100">
            <a:solidFill>
              <a:schemeClr val="tx1"/>
            </a:solidFill>
            <a:round/>
            <a:headEnd/>
            <a:tailEnd type="triangle" w="med" len="med"/>
          </a:ln>
        </p:spPr>
        <p:txBody>
          <a:bodyPr lIns="0" tIns="0" rIns="0" bIns="0">
            <a:prstTxWarp prst="textNoShape">
              <a:avLst/>
            </a:prstTxWarp>
          </a:bodyPr>
          <a:lstStyle/>
          <a:p>
            <a:endParaRPr lang="en-US"/>
          </a:p>
        </p:txBody>
      </p:sp>
      <p:pic>
        <p:nvPicPr>
          <p:cNvPr id="39945" name="Picture 7"/>
          <p:cNvPicPr>
            <a:picLocks noChangeArrowheads="1"/>
          </p:cNvPicPr>
          <p:nvPr/>
        </p:nvPicPr>
        <p:blipFill>
          <a:blip r:embed="rId4"/>
          <a:srcRect l="30827" t="38470" r="8017" b="23099"/>
          <a:stretch>
            <a:fillRect/>
          </a:stretch>
        </p:blipFill>
        <p:spPr bwMode="auto">
          <a:xfrm>
            <a:off x="6016625" y="2622550"/>
            <a:ext cx="6424613" cy="2566988"/>
          </a:xfrm>
          <a:prstGeom prst="rect">
            <a:avLst/>
          </a:prstGeom>
          <a:noFill/>
          <a:ln w="12700">
            <a:noFill/>
            <a:miter lim="800000"/>
            <a:headEnd/>
            <a:tailEnd/>
          </a:ln>
        </p:spPr>
      </p:pic>
      <p:sp>
        <p:nvSpPr>
          <p:cNvPr id="39942" name="Rectangle 4"/>
          <p:cNvSpPr>
            <a:spLocks/>
          </p:cNvSpPr>
          <p:nvPr/>
        </p:nvSpPr>
        <p:spPr bwMode="auto">
          <a:xfrm>
            <a:off x="257175" y="2930525"/>
            <a:ext cx="6146800" cy="2540000"/>
          </a:xfrm>
          <a:prstGeom prst="rect">
            <a:avLst/>
          </a:prstGeom>
          <a:noFill/>
          <a:ln w="12700">
            <a:noFill/>
            <a:miter lim="800000"/>
            <a:headEnd/>
            <a:tailEnd/>
          </a:ln>
        </p:spPr>
        <p:txBody>
          <a:bodyPr lIns="0" tIns="0" rIns="57799" bIns="0">
            <a:prstTxWarp prst="textNoShape">
              <a:avLst/>
            </a:prstTxWarp>
          </a:bodyPr>
          <a:lstStyle/>
          <a:p>
            <a:pPr marL="544513" indent="-487363">
              <a:spcBef>
                <a:spcPts val="675"/>
              </a:spcBef>
            </a:pPr>
            <a:r>
              <a:rPr lang="en-US" sz="2800" u="sng" dirty="0">
                <a:solidFill>
                  <a:schemeClr val="tx1"/>
                </a:solidFill>
                <a:latin typeface="Tahoma" charset="0"/>
                <a:ea typeface="Tahoma" charset="0"/>
                <a:cs typeface="Tahoma" charset="0"/>
                <a:sym typeface="Tahoma" charset="0"/>
              </a:rPr>
              <a:t>Problem:</a:t>
            </a:r>
            <a:r>
              <a:rPr lang="en-US" sz="2400" dirty="0">
                <a:solidFill>
                  <a:schemeClr val="tx1"/>
                </a:solidFill>
                <a:latin typeface="Tahoma" charset="0"/>
                <a:ea typeface="Tahoma" charset="0"/>
                <a:cs typeface="Tahoma" charset="0"/>
                <a:sym typeface="Tahoma" charset="0"/>
              </a:rPr>
              <a:t> </a:t>
            </a:r>
          </a:p>
          <a:p>
            <a:pPr marL="544513" indent="-487363">
              <a:spcBef>
                <a:spcPts val="625"/>
              </a:spcBef>
            </a:pPr>
            <a:r>
              <a:rPr lang="en-US" sz="2400" dirty="0">
                <a:solidFill>
                  <a:schemeClr val="tx1"/>
                </a:solidFill>
                <a:latin typeface="Tahoma" charset="0"/>
                <a:ea typeface="Tahoma" charset="0"/>
                <a:cs typeface="Tahoma" charset="0"/>
                <a:sym typeface="Tahoma" charset="0"/>
              </a:rPr>
              <a:t>	1) Turing test is not reproducible, constructive, and amenable to mathematic analysis.   </a:t>
            </a:r>
          </a:p>
          <a:p>
            <a:pPr marL="544513" indent="-487363">
              <a:spcBef>
                <a:spcPts val="625"/>
              </a:spcBef>
            </a:pPr>
            <a:r>
              <a:rPr lang="en-US" sz="2400" dirty="0">
                <a:solidFill>
                  <a:schemeClr val="tx1"/>
                </a:solidFill>
                <a:latin typeface="Tahoma" charset="0"/>
                <a:ea typeface="Tahoma" charset="0"/>
                <a:cs typeface="Tahoma" charset="0"/>
                <a:sym typeface="Tahoma" charset="0"/>
              </a:rPr>
              <a:t>	2) What about physical interaction with interrogator and environment?</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p:spPr>
        <p:txBody>
          <a:bodyPr/>
          <a:lstStyle/>
          <a:p>
            <a:fld id="{B919A293-FC0D-9441-A4B7-8DACD990106D}" type="slidenum">
              <a:rPr lang="en-US" smtClean="0"/>
              <a:pPr/>
              <a:t>24</a:t>
            </a:fld>
            <a:endParaRPr lang="en-US" smtClean="0"/>
          </a:p>
        </p:txBody>
      </p:sp>
      <p:pic>
        <p:nvPicPr>
          <p:cNvPr id="4096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0964" name="Rectangle 2"/>
          <p:cNvSpPr>
            <a:spLocks noGrp="1" noChangeArrowheads="1"/>
          </p:cNvSpPr>
          <p:nvPr>
            <p:ph type="title"/>
          </p:nvPr>
        </p:nvSpPr>
        <p:spPr/>
        <p:txBody>
          <a:bodyPr rIns="166398"/>
          <a:lstStyle/>
          <a:p>
            <a:pPr marL="57150" indent="0" eaLnBrk="1" hangingPunct="1"/>
            <a:r>
              <a:rPr lang="en-US"/>
              <a:t>What would a computer need to pass the Turing test?</a:t>
            </a:r>
          </a:p>
        </p:txBody>
      </p:sp>
      <p:sp>
        <p:nvSpPr>
          <p:cNvPr id="40965" name="Rectangle 3"/>
          <p:cNvSpPr>
            <a:spLocks noGrp="1" noChangeArrowheads="1"/>
          </p:cNvSpPr>
          <p:nvPr>
            <p:ph type="body" idx="1"/>
          </p:nvPr>
        </p:nvSpPr>
        <p:spPr/>
        <p:txBody>
          <a:bodyPr rIns="166398"/>
          <a:lstStyle/>
          <a:p>
            <a:pPr eaLnBrk="1" hangingPunct="1"/>
            <a:endParaRPr lang="en-US" sz="2800" dirty="0"/>
          </a:p>
          <a:p>
            <a:pPr eaLnBrk="1" hangingPunct="1"/>
            <a:r>
              <a:rPr lang="en-US" sz="3200" dirty="0">
                <a:solidFill>
                  <a:srgbClr val="996633"/>
                </a:solidFill>
              </a:rPr>
              <a:t>Natural language processing:</a:t>
            </a:r>
            <a:r>
              <a:rPr lang="en-US" sz="3200" dirty="0"/>
              <a:t> to communicate with examiner.</a:t>
            </a:r>
          </a:p>
          <a:p>
            <a:pPr eaLnBrk="1" hangingPunct="1">
              <a:buFont typeface="Tahoma" charset="0"/>
              <a:buNone/>
            </a:pPr>
            <a:r>
              <a:rPr lang="en-US" sz="1400" dirty="0"/>
              <a:t>  </a:t>
            </a:r>
          </a:p>
          <a:p>
            <a:pPr eaLnBrk="1" hangingPunct="1"/>
            <a:r>
              <a:rPr lang="en-US" sz="3200" dirty="0">
                <a:solidFill>
                  <a:srgbClr val="996633"/>
                </a:solidFill>
              </a:rPr>
              <a:t>Knowledge representation:</a:t>
            </a:r>
            <a:r>
              <a:rPr lang="en-US" sz="3200" dirty="0"/>
              <a:t> to store and retrieve information provided before or during interrogation.</a:t>
            </a:r>
          </a:p>
          <a:p>
            <a:pPr eaLnBrk="1" hangingPunct="1">
              <a:buFont typeface="Tahoma" charset="0"/>
              <a:buNone/>
            </a:pPr>
            <a:r>
              <a:rPr lang="en-US" sz="1400" dirty="0"/>
              <a:t> </a:t>
            </a:r>
          </a:p>
          <a:p>
            <a:pPr eaLnBrk="1" hangingPunct="1"/>
            <a:r>
              <a:rPr lang="en-US" sz="3200" dirty="0">
                <a:solidFill>
                  <a:srgbClr val="996633"/>
                </a:solidFill>
              </a:rPr>
              <a:t>Automated reasoning:</a:t>
            </a:r>
            <a:r>
              <a:rPr lang="en-US" sz="3200" dirty="0"/>
              <a:t> to use the stored information to answer questions and to draw new conclusions.</a:t>
            </a:r>
          </a:p>
          <a:p>
            <a:pPr eaLnBrk="1" hangingPunct="1">
              <a:buFont typeface="Tahoma" charset="0"/>
              <a:buNone/>
            </a:pPr>
            <a:r>
              <a:rPr lang="en-US" sz="1400" dirty="0"/>
              <a:t> </a:t>
            </a:r>
          </a:p>
          <a:p>
            <a:pPr eaLnBrk="1" hangingPunct="1"/>
            <a:r>
              <a:rPr lang="en-US" sz="3200" dirty="0">
                <a:solidFill>
                  <a:srgbClr val="996633"/>
                </a:solidFill>
              </a:rPr>
              <a:t>Machine learning:</a:t>
            </a:r>
            <a:r>
              <a:rPr lang="en-US" sz="3200" dirty="0"/>
              <a:t> to adapt to new circumstances and to detect and extrapolate patterns.</a:t>
            </a:r>
          </a:p>
        </p:txBody>
      </p:sp>
      <p:pic>
        <p:nvPicPr>
          <p:cNvPr id="6" name="Picture 2" descr="The Turing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200" y="6934200"/>
            <a:ext cx="4521200" cy="2671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p:spPr>
        <p:txBody>
          <a:bodyPr/>
          <a:lstStyle/>
          <a:p>
            <a:fld id="{B919A293-FC0D-9441-A4B7-8DACD990106D}" type="slidenum">
              <a:rPr lang="en-US" smtClean="0"/>
              <a:pPr/>
              <a:t>25</a:t>
            </a:fld>
            <a:endParaRPr lang="en-US" smtClean="0"/>
          </a:p>
        </p:txBody>
      </p:sp>
      <p:pic>
        <p:nvPicPr>
          <p:cNvPr id="4096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0964" name="Rectangle 2"/>
          <p:cNvSpPr>
            <a:spLocks noGrp="1" noChangeArrowheads="1"/>
          </p:cNvSpPr>
          <p:nvPr>
            <p:ph type="title"/>
          </p:nvPr>
        </p:nvSpPr>
        <p:spPr/>
        <p:txBody>
          <a:bodyPr rIns="166398"/>
          <a:lstStyle/>
          <a:p>
            <a:pPr marL="57150" indent="0" eaLnBrk="1" hangingPunct="1"/>
            <a:r>
              <a:rPr lang="en-US" dirty="0"/>
              <a:t>What would a computer need to pass the Turing test?</a:t>
            </a:r>
          </a:p>
        </p:txBody>
      </p:sp>
      <p:sp>
        <p:nvSpPr>
          <p:cNvPr id="40965" name="Rectangle 3"/>
          <p:cNvSpPr>
            <a:spLocks noGrp="1" noChangeArrowheads="1"/>
          </p:cNvSpPr>
          <p:nvPr>
            <p:ph type="body" idx="1"/>
          </p:nvPr>
        </p:nvSpPr>
        <p:spPr/>
        <p:txBody>
          <a:bodyPr rIns="166398"/>
          <a:lstStyle/>
          <a:p>
            <a:pPr eaLnBrk="1" hangingPunct="1"/>
            <a:endParaRPr lang="en-US" sz="2800" dirty="0"/>
          </a:p>
          <a:p>
            <a:pPr eaLnBrk="1" hangingPunct="1"/>
            <a:r>
              <a:rPr lang="en-US" sz="3200" dirty="0">
                <a:solidFill>
                  <a:srgbClr val="996633"/>
                </a:solidFill>
              </a:rPr>
              <a:t>Natural language processing:</a:t>
            </a:r>
            <a:r>
              <a:rPr lang="en-US" sz="3200" dirty="0"/>
              <a:t> to communicate with examiner.</a:t>
            </a:r>
          </a:p>
          <a:p>
            <a:pPr eaLnBrk="1" hangingPunct="1">
              <a:buFont typeface="Tahoma" charset="0"/>
              <a:buNone/>
            </a:pPr>
            <a:r>
              <a:rPr lang="en-US" sz="1400" dirty="0"/>
              <a:t>  </a:t>
            </a:r>
          </a:p>
          <a:p>
            <a:pPr eaLnBrk="1" hangingPunct="1"/>
            <a:r>
              <a:rPr lang="en-US" sz="3200" dirty="0">
                <a:solidFill>
                  <a:srgbClr val="FF0000"/>
                </a:solidFill>
              </a:rPr>
              <a:t>Knowledge representation: to store and retrieve information provided before or during interrogation.</a:t>
            </a:r>
          </a:p>
          <a:p>
            <a:pPr eaLnBrk="1" hangingPunct="1">
              <a:buFont typeface="Tahoma" charset="0"/>
              <a:buNone/>
            </a:pPr>
            <a:r>
              <a:rPr lang="en-US" sz="1400" dirty="0">
                <a:solidFill>
                  <a:srgbClr val="FF0000"/>
                </a:solidFill>
              </a:rPr>
              <a:t> </a:t>
            </a:r>
          </a:p>
          <a:p>
            <a:pPr eaLnBrk="1" hangingPunct="1"/>
            <a:r>
              <a:rPr lang="en-US" sz="3200" dirty="0">
                <a:solidFill>
                  <a:srgbClr val="FF0000"/>
                </a:solidFill>
              </a:rPr>
              <a:t>Automated reasoning: to use the stored information to answer questions and to draw new conclusions.</a:t>
            </a:r>
          </a:p>
          <a:p>
            <a:pPr eaLnBrk="1" hangingPunct="1">
              <a:buFont typeface="Tahoma" charset="0"/>
              <a:buNone/>
            </a:pPr>
            <a:r>
              <a:rPr lang="en-US" sz="1400" dirty="0">
                <a:solidFill>
                  <a:srgbClr val="FF0000"/>
                </a:solidFill>
              </a:rPr>
              <a:t> </a:t>
            </a:r>
          </a:p>
          <a:p>
            <a:pPr eaLnBrk="1" hangingPunct="1"/>
            <a:r>
              <a:rPr lang="en-US" sz="3200" dirty="0">
                <a:solidFill>
                  <a:srgbClr val="FF0000"/>
                </a:solidFill>
              </a:rPr>
              <a:t>Machine learning: to adapt to new circumstances and to detect and extrapolate patterns</a:t>
            </a:r>
            <a:r>
              <a:rPr lang="en-US" sz="3200" dirty="0" smtClean="0">
                <a:solidFill>
                  <a:srgbClr val="FF0000"/>
                </a:solidFill>
              </a:rPr>
              <a:t>.</a:t>
            </a:r>
            <a:endParaRPr lang="en-US" sz="3200" dirty="0">
              <a:solidFill>
                <a:srgbClr val="FF0000"/>
              </a:solidFill>
            </a:endParaRPr>
          </a:p>
        </p:txBody>
      </p:sp>
      <p:pic>
        <p:nvPicPr>
          <p:cNvPr id="6" name="Picture 2" descr="The Turing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200" y="6934200"/>
            <a:ext cx="4521200" cy="26711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20672921">
            <a:off x="2204610" y="7811465"/>
            <a:ext cx="4953000" cy="615553"/>
          </a:xfrm>
          <a:prstGeom prst="rect">
            <a:avLst/>
          </a:prstGeom>
          <a:noFill/>
        </p:spPr>
        <p:txBody>
          <a:bodyPr wrap="square" rtlCol="0">
            <a:spAutoFit/>
          </a:bodyPr>
          <a:lstStyle/>
          <a:p>
            <a:r>
              <a:rPr lang="en-US" b="1" dirty="0" smtClean="0">
                <a:solidFill>
                  <a:srgbClr val="0070C0"/>
                </a:solidFill>
                <a:latin typeface="Myriad Pro" charset="0"/>
                <a:ea typeface="Myriad Pro" charset="0"/>
                <a:cs typeface="Myriad Pro" charset="0"/>
              </a:rPr>
              <a:t>Core focus in this course</a:t>
            </a:r>
            <a:endParaRPr lang="en-US" b="1" dirty="0">
              <a:solidFill>
                <a:srgbClr val="0070C0"/>
              </a:solidFill>
              <a:latin typeface="Myriad Pro" charset="0"/>
              <a:ea typeface="Myriad Pro" charset="0"/>
              <a:cs typeface="Myriad Pro" charset="0"/>
            </a:endParaRPr>
          </a:p>
        </p:txBody>
      </p:sp>
    </p:spTree>
    <p:extLst>
      <p:ext uri="{BB962C8B-B14F-4D97-AF65-F5344CB8AC3E}">
        <p14:creationId xmlns:p14="http://schemas.microsoft.com/office/powerpoint/2010/main" val="431825148"/>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p:spPr>
        <p:txBody>
          <a:bodyPr/>
          <a:lstStyle/>
          <a:p>
            <a:fld id="{BA6E4E88-CBB1-074A-A96A-B6AA3C5AE8AC}" type="slidenum">
              <a:rPr lang="en-US" smtClean="0"/>
              <a:pPr/>
              <a:t>26</a:t>
            </a:fld>
            <a:endParaRPr lang="en-US" smtClean="0"/>
          </a:p>
        </p:txBody>
      </p:sp>
      <p:pic>
        <p:nvPicPr>
          <p:cNvPr id="4198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1988" name="Rectangle 2"/>
          <p:cNvSpPr>
            <a:spLocks noGrp="1" noChangeArrowheads="1"/>
          </p:cNvSpPr>
          <p:nvPr>
            <p:ph type="title"/>
          </p:nvPr>
        </p:nvSpPr>
        <p:spPr/>
        <p:txBody>
          <a:bodyPr rIns="166398"/>
          <a:lstStyle/>
          <a:p>
            <a:pPr marL="57150" indent="0" eaLnBrk="1" hangingPunct="1"/>
            <a:r>
              <a:rPr lang="en-US"/>
              <a:t>What would a computer need to pass the Turing test?</a:t>
            </a:r>
          </a:p>
        </p:txBody>
      </p:sp>
      <p:sp>
        <p:nvSpPr>
          <p:cNvPr id="41989" name="Rectangle 3"/>
          <p:cNvSpPr>
            <a:spLocks noGrp="1" noChangeArrowheads="1"/>
          </p:cNvSpPr>
          <p:nvPr>
            <p:ph type="body" idx="1"/>
          </p:nvPr>
        </p:nvSpPr>
        <p:spPr/>
        <p:txBody>
          <a:bodyPr rIns="166398"/>
          <a:lstStyle/>
          <a:p>
            <a:pPr eaLnBrk="1" hangingPunct="1"/>
            <a:endParaRPr lang="en-US"/>
          </a:p>
          <a:p>
            <a:pPr eaLnBrk="1" hangingPunct="1"/>
            <a:r>
              <a:rPr lang="en-US" sz="3400">
                <a:solidFill>
                  <a:srgbClr val="996633"/>
                </a:solidFill>
              </a:rPr>
              <a:t>Vision</a:t>
            </a:r>
            <a:r>
              <a:rPr lang="en-US" sz="3400"/>
              <a:t> (for Total Turing test): to recognize the examiner’s actions and various objects presented by the examiner.</a:t>
            </a:r>
          </a:p>
          <a:p>
            <a:pPr eaLnBrk="1" hangingPunct="1">
              <a:buFont typeface="Tahoma" charset="0"/>
              <a:buNone/>
            </a:pPr>
            <a:r>
              <a:rPr lang="en-US" sz="1600"/>
              <a:t> </a:t>
            </a:r>
          </a:p>
          <a:p>
            <a:pPr eaLnBrk="1" hangingPunct="1"/>
            <a:r>
              <a:rPr lang="en-US" sz="3400">
                <a:solidFill>
                  <a:srgbClr val="996633"/>
                </a:solidFill>
              </a:rPr>
              <a:t>Motor control</a:t>
            </a:r>
            <a:r>
              <a:rPr lang="en-US" sz="3400"/>
              <a:t> (total test): to act upon objects as requested.</a:t>
            </a:r>
          </a:p>
          <a:p>
            <a:pPr eaLnBrk="1" hangingPunct="1">
              <a:buFont typeface="Tahoma" charset="0"/>
              <a:buNone/>
            </a:pPr>
            <a:r>
              <a:rPr lang="en-US" sz="1600"/>
              <a:t> </a:t>
            </a:r>
          </a:p>
          <a:p>
            <a:pPr eaLnBrk="1" hangingPunct="1"/>
            <a:r>
              <a:rPr lang="en-US" sz="3400">
                <a:solidFill>
                  <a:srgbClr val="996633"/>
                </a:solidFill>
              </a:rPr>
              <a:t>Other senses</a:t>
            </a:r>
            <a:r>
              <a:rPr lang="en-US" sz="3400"/>
              <a:t> (total test): such as audition, smell, touch, etc.</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p:spPr>
        <p:txBody>
          <a:bodyPr/>
          <a:lstStyle/>
          <a:p>
            <a:fld id="{BA6E4E88-CBB1-074A-A96A-B6AA3C5AE8AC}" type="slidenum">
              <a:rPr lang="en-US" smtClean="0"/>
              <a:pPr/>
              <a:t>27</a:t>
            </a:fld>
            <a:endParaRPr lang="en-US" smtClean="0"/>
          </a:p>
        </p:txBody>
      </p:sp>
      <p:pic>
        <p:nvPicPr>
          <p:cNvPr id="4198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1988" name="Rectangle 2"/>
          <p:cNvSpPr>
            <a:spLocks noGrp="1" noChangeArrowheads="1"/>
          </p:cNvSpPr>
          <p:nvPr>
            <p:ph type="title"/>
          </p:nvPr>
        </p:nvSpPr>
        <p:spPr/>
        <p:txBody>
          <a:bodyPr rIns="166398"/>
          <a:lstStyle/>
          <a:p>
            <a:pPr marL="57150" indent="0" eaLnBrk="1" hangingPunct="1"/>
            <a:r>
              <a:rPr lang="en-US" dirty="0" err="1" smtClean="0"/>
              <a:t>CAPTCHAs</a:t>
            </a:r>
            <a:r>
              <a:rPr lang="en-US" dirty="0" smtClean="0"/>
              <a:t> or “reverse Turing tests”</a:t>
            </a:r>
            <a:endParaRPr lang="en-US" dirty="0"/>
          </a:p>
        </p:txBody>
      </p:sp>
      <p:sp>
        <p:nvSpPr>
          <p:cNvPr id="41989" name="Rectangle 3"/>
          <p:cNvSpPr>
            <a:spLocks noGrp="1" noChangeArrowheads="1"/>
          </p:cNvSpPr>
          <p:nvPr>
            <p:ph type="body" idx="1"/>
          </p:nvPr>
        </p:nvSpPr>
        <p:spPr>
          <a:xfrm>
            <a:off x="647700" y="1841500"/>
            <a:ext cx="8293100" cy="7912100"/>
          </a:xfrm>
        </p:spPr>
        <p:txBody>
          <a:bodyPr rIns="166398"/>
          <a:lstStyle/>
          <a:p>
            <a:pPr eaLnBrk="1" hangingPunct="1"/>
            <a:endParaRPr lang="en-US" dirty="0"/>
          </a:p>
          <a:p>
            <a:pPr eaLnBrk="1" hangingPunct="1"/>
            <a:r>
              <a:rPr lang="en-US" sz="3400" dirty="0">
                <a:solidFill>
                  <a:srgbClr val="996633"/>
                </a:solidFill>
              </a:rPr>
              <a:t>Vision</a:t>
            </a:r>
            <a:r>
              <a:rPr lang="en-US" sz="3400" dirty="0" smtClean="0"/>
              <a:t> is a particularly difficult one for machines…</a:t>
            </a:r>
          </a:p>
          <a:p>
            <a:pPr eaLnBrk="1" hangingPunct="1"/>
            <a:endParaRPr lang="en-US" sz="3400" dirty="0" smtClean="0"/>
          </a:p>
          <a:p>
            <a:pPr eaLnBrk="1" hangingPunct="1"/>
            <a:r>
              <a:rPr lang="en-US" sz="3400" dirty="0" smtClean="0"/>
              <a:t>Gave rise to “Completely Automated Public Turing test to tell Computers and Humans Apart” (CAPTCHA)</a:t>
            </a:r>
          </a:p>
          <a:p>
            <a:pPr eaLnBrk="1" hangingPunct="1"/>
            <a:endParaRPr lang="en-US" sz="3400" dirty="0" smtClean="0"/>
          </a:p>
          <a:p>
            <a:pPr eaLnBrk="1" hangingPunct="1"/>
            <a:endParaRPr lang="en-US" sz="3400" dirty="0" smtClean="0"/>
          </a:p>
          <a:p>
            <a:pPr eaLnBrk="1" hangingPunct="1"/>
            <a:endParaRPr lang="en-US" sz="3400" dirty="0" smtClean="0"/>
          </a:p>
          <a:p>
            <a:pPr eaLnBrk="1" hangingPunct="1"/>
            <a:endParaRPr lang="en-US" sz="3400" dirty="0" smtClean="0"/>
          </a:p>
          <a:p>
            <a:pPr eaLnBrk="1" hangingPunct="1"/>
            <a:endParaRPr lang="en-US" sz="3400" dirty="0" smtClean="0"/>
          </a:p>
          <a:p>
            <a:pPr lvl="7">
              <a:buNone/>
            </a:pPr>
            <a:r>
              <a:rPr lang="en-US" dirty="0" smtClean="0"/>
              <a:t>					       </a:t>
            </a:r>
            <a:r>
              <a:rPr lang="en-US" dirty="0" err="1" smtClean="0"/>
              <a:t>wikipedia</a:t>
            </a:r>
            <a:endParaRPr lang="en-US" dirty="0"/>
          </a:p>
        </p:txBody>
      </p:sp>
      <p:pic>
        <p:nvPicPr>
          <p:cNvPr id="6" name="Picture 5" descr="Screen shot 2010-08-22 at 9.00.02 PM.png"/>
          <p:cNvPicPr>
            <a:picLocks noChangeAspect="1"/>
          </p:cNvPicPr>
          <p:nvPr/>
        </p:nvPicPr>
        <p:blipFill>
          <a:blip r:embed="rId3"/>
          <a:stretch>
            <a:fillRect/>
          </a:stretch>
        </p:blipFill>
        <p:spPr>
          <a:xfrm>
            <a:off x="8940800" y="3505200"/>
            <a:ext cx="3937000" cy="6096000"/>
          </a:xfrm>
          <a:prstGeom prst="rect">
            <a:avLst/>
          </a:prstGeom>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0"/>
          </p:nvPr>
        </p:nvSpPr>
        <p:spPr>
          <a:noFill/>
        </p:spPr>
        <p:txBody>
          <a:bodyPr/>
          <a:lstStyle/>
          <a:p>
            <a:fld id="{5B9D7B2D-CD73-9B43-B6A4-A4CEAD03F2FA}" type="slidenum">
              <a:rPr lang="en-US" smtClean="0"/>
              <a:pPr/>
              <a:t>28</a:t>
            </a:fld>
            <a:endParaRPr lang="en-US" smtClean="0"/>
          </a:p>
        </p:txBody>
      </p:sp>
      <p:pic>
        <p:nvPicPr>
          <p:cNvPr id="49155"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9156" name="Rectangle 2"/>
          <p:cNvSpPr>
            <a:spLocks noGrp="1" noChangeArrowheads="1"/>
          </p:cNvSpPr>
          <p:nvPr>
            <p:ph type="title"/>
          </p:nvPr>
        </p:nvSpPr>
        <p:spPr/>
        <p:txBody>
          <a:bodyPr rIns="166398"/>
          <a:lstStyle/>
          <a:p>
            <a:pPr marL="57150" indent="0" eaLnBrk="1" hangingPunct="1"/>
            <a:r>
              <a:rPr lang="en-US"/>
              <a:t>AI Prehistory</a:t>
            </a:r>
          </a:p>
        </p:txBody>
      </p:sp>
      <p:pic>
        <p:nvPicPr>
          <p:cNvPr id="49157" name="Picture 3"/>
          <p:cNvPicPr>
            <a:picLocks noChangeArrowheads="1"/>
          </p:cNvPicPr>
          <p:nvPr/>
        </p:nvPicPr>
        <p:blipFill>
          <a:blip r:embed="rId3"/>
          <a:srcRect r="36098" b="19832"/>
          <a:stretch>
            <a:fillRect/>
          </a:stretch>
        </p:blipFill>
        <p:spPr bwMode="auto">
          <a:xfrm>
            <a:off x="647700" y="1739900"/>
            <a:ext cx="9969500" cy="7967663"/>
          </a:xfrm>
          <a:prstGeom prst="rect">
            <a:avLst/>
          </a:prstGeom>
          <a:noFill/>
          <a:ln w="12700">
            <a:noFill/>
            <a:miter lim="800000"/>
            <a:headEnd/>
            <a:tailEnd/>
          </a:ln>
        </p:spPr>
      </p:pic>
      <p:sp>
        <p:nvSpPr>
          <p:cNvPr id="49158" name="Text Box 4"/>
          <p:cNvSpPr txBox="1">
            <a:spLocks noChangeArrowheads="1"/>
          </p:cNvSpPr>
          <p:nvPr/>
        </p:nvSpPr>
        <p:spPr bwMode="auto">
          <a:xfrm>
            <a:off x="12393613" y="9278938"/>
            <a:ext cx="368300" cy="355600"/>
          </a:xfrm>
          <a:prstGeom prst="rect">
            <a:avLst/>
          </a:prstGeom>
          <a:noFill/>
          <a:ln w="12700">
            <a:noFill/>
            <a:miter lim="800000"/>
            <a:headEnd/>
            <a:tailEnd/>
          </a:ln>
        </p:spPr>
        <p:txBody>
          <a:bodyPr wrap="none" anchor="b">
            <a:prstTxWarp prst="textNoShape">
              <a:avLst/>
            </a:prstTxWarp>
          </a:bodyPr>
          <a:lstStyle/>
          <a:p>
            <a:pPr algn="ctr"/>
            <a:fld id="{E350B00E-95AA-464C-B20A-C973508A4332}" type="slidenum">
              <a:rPr lang="en-US" sz="1800">
                <a:solidFill>
                  <a:schemeClr val="tx1"/>
                </a:solidFill>
                <a:latin typeface="Arial" charset="0"/>
                <a:ea typeface="Arial" charset="0"/>
                <a:cs typeface="Arial" charset="0"/>
                <a:sym typeface="Arial" charset="0"/>
              </a:rPr>
              <a:pPr algn="ctr"/>
              <a:t>28</a:t>
            </a:fld>
            <a:endParaRPr lang="en-US" sz="1800">
              <a:solidFill>
                <a:schemeClr val="tx1"/>
              </a:solidFill>
              <a:latin typeface="Arial" charset="0"/>
              <a:ea typeface="Arial" charset="0"/>
              <a:cs typeface="Arial" charset="0"/>
              <a:sym typeface="Arial" charset="0"/>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0"/>
          </p:nvPr>
        </p:nvSpPr>
        <p:spPr>
          <a:noFill/>
        </p:spPr>
        <p:txBody>
          <a:bodyPr/>
          <a:lstStyle/>
          <a:p>
            <a:fld id="{A10DBED8-DB60-E548-B1E9-F43E47649156}" type="slidenum">
              <a:rPr lang="en-US" smtClean="0"/>
              <a:pPr/>
              <a:t>29</a:t>
            </a:fld>
            <a:endParaRPr lang="en-US" smtClean="0"/>
          </a:p>
        </p:txBody>
      </p:sp>
      <p:pic>
        <p:nvPicPr>
          <p:cNvPr id="5017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0180" name="Rectangle 2"/>
          <p:cNvSpPr>
            <a:spLocks noGrp="1" noChangeArrowheads="1"/>
          </p:cNvSpPr>
          <p:nvPr>
            <p:ph type="title"/>
          </p:nvPr>
        </p:nvSpPr>
        <p:spPr/>
        <p:txBody>
          <a:bodyPr rIns="166398"/>
          <a:lstStyle/>
          <a:p>
            <a:pPr marL="57150" indent="0" eaLnBrk="1" hangingPunct="1"/>
            <a:r>
              <a:rPr lang="en-US"/>
              <a:t>AI History</a:t>
            </a:r>
          </a:p>
        </p:txBody>
      </p:sp>
      <p:pic>
        <p:nvPicPr>
          <p:cNvPr id="50181" name="Picture 3"/>
          <p:cNvPicPr>
            <a:picLocks noChangeArrowheads="1"/>
          </p:cNvPicPr>
          <p:nvPr/>
        </p:nvPicPr>
        <p:blipFill>
          <a:blip r:embed="rId3"/>
          <a:srcRect/>
          <a:stretch>
            <a:fillRect/>
          </a:stretch>
        </p:blipFill>
        <p:spPr bwMode="auto">
          <a:xfrm>
            <a:off x="647700" y="1841500"/>
            <a:ext cx="11163300" cy="7840663"/>
          </a:xfrm>
          <a:prstGeom prst="rect">
            <a:avLst/>
          </a:prstGeom>
          <a:noFill/>
          <a:ln w="12700">
            <a:noFill/>
            <a:miter lim="800000"/>
            <a:headEnd/>
            <a:tailEnd/>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F3ED509F-C7ED-7F44-82C2-274F46525C74}" type="slidenum">
              <a:rPr lang="en-US" smtClean="0"/>
              <a:pPr/>
              <a:t>3</a:t>
            </a:fld>
            <a:endParaRPr lang="en-US" smtClean="0"/>
          </a:p>
        </p:txBody>
      </p:sp>
      <p:pic>
        <p:nvPicPr>
          <p:cNvPr id="15363" name="Picture 1"/>
          <p:cNvPicPr>
            <a:picLocks noChangeArrowheads="1"/>
          </p:cNvPicPr>
          <p:nvPr/>
        </p:nvPicPr>
        <p:blipFill>
          <a:blip r:embed="rId3"/>
          <a:srcRect/>
          <a:stretch>
            <a:fillRect/>
          </a:stretch>
        </p:blipFill>
        <p:spPr bwMode="auto">
          <a:xfrm>
            <a:off x="1295400" y="1295400"/>
            <a:ext cx="11709400" cy="546100"/>
          </a:xfrm>
          <a:prstGeom prst="rect">
            <a:avLst/>
          </a:prstGeom>
          <a:noFill/>
          <a:ln w="12700">
            <a:noFill/>
            <a:miter lim="800000"/>
            <a:headEnd/>
            <a:tailEnd/>
          </a:ln>
        </p:spPr>
      </p:pic>
      <p:sp>
        <p:nvSpPr>
          <p:cNvPr id="15364" name="Rectangle 2"/>
          <p:cNvSpPr>
            <a:spLocks noGrp="1" noChangeArrowheads="1"/>
          </p:cNvSpPr>
          <p:nvPr>
            <p:ph type="title"/>
          </p:nvPr>
        </p:nvSpPr>
        <p:spPr/>
        <p:txBody>
          <a:bodyPr rIns="166398"/>
          <a:lstStyle/>
          <a:p>
            <a:pPr marL="57150" indent="0" eaLnBrk="1" hangingPunct="1"/>
            <a:r>
              <a:rPr lang="en-US" dirty="0"/>
              <a:t>CS</a:t>
            </a:r>
            <a:r>
              <a:rPr lang="en-US" dirty="0" smtClean="0"/>
              <a:t> 561: </a:t>
            </a:r>
            <a:r>
              <a:rPr lang="en-US" dirty="0"/>
              <a:t>Artificial Intelligence</a:t>
            </a:r>
          </a:p>
        </p:txBody>
      </p:sp>
      <p:sp>
        <p:nvSpPr>
          <p:cNvPr id="15365" name="TextBox 4"/>
          <p:cNvSpPr txBox="1">
            <a:spLocks noChangeArrowheads="1"/>
          </p:cNvSpPr>
          <p:nvPr/>
        </p:nvSpPr>
        <p:spPr bwMode="auto">
          <a:xfrm>
            <a:off x="330200" y="2209800"/>
            <a:ext cx="12420600" cy="6986528"/>
          </a:xfrm>
          <a:prstGeom prst="rect">
            <a:avLst/>
          </a:prstGeom>
          <a:noFill/>
          <a:ln w="9525">
            <a:noFill/>
            <a:miter lim="800000"/>
            <a:headEnd/>
            <a:tailEnd/>
          </a:ln>
        </p:spPr>
        <p:txBody>
          <a:bodyPr>
            <a:prstTxWarp prst="textNoShape">
              <a:avLst/>
            </a:prstTxWarp>
            <a:spAutoFit/>
          </a:bodyPr>
          <a:lstStyle/>
          <a:p>
            <a:r>
              <a:rPr lang="en-US" sz="3200" b="1" dirty="0" smtClean="0">
                <a:latin typeface="Arial" charset="0"/>
                <a:ea typeface="Arial" charset="0"/>
                <a:cs typeface="Arial" charset="0"/>
              </a:rPr>
              <a:t>Grading</a:t>
            </a:r>
            <a:r>
              <a:rPr lang="en-US" sz="3200" b="1" dirty="0">
                <a:latin typeface="Arial" charset="0"/>
                <a:ea typeface="Arial" charset="0"/>
                <a:cs typeface="Arial" charset="0"/>
              </a:rPr>
              <a:t>:</a:t>
            </a:r>
            <a:r>
              <a:rPr lang="en-US" sz="3200" dirty="0">
                <a:latin typeface="Arial" charset="0"/>
                <a:ea typeface="Arial" charset="0"/>
                <a:cs typeface="Arial" charset="0"/>
              </a:rPr>
              <a:t>  </a:t>
            </a:r>
            <a:endParaRPr lang="en-US" sz="3200" dirty="0" smtClean="0">
              <a:latin typeface="Arial" charset="0"/>
              <a:ea typeface="Arial" charset="0"/>
              <a:cs typeface="Arial" charset="0"/>
            </a:endParaRPr>
          </a:p>
          <a:p>
            <a:endParaRPr lang="en-US" sz="3200" dirty="0" smtClean="0">
              <a:latin typeface="Arial" charset="0"/>
              <a:ea typeface="Arial" charset="0"/>
              <a:cs typeface="Arial" charset="0"/>
            </a:endParaRPr>
          </a:p>
          <a:p>
            <a:r>
              <a:rPr lang="en-US" sz="3200" dirty="0">
                <a:latin typeface="Arial" charset="0"/>
                <a:ea typeface="Arial" charset="0"/>
                <a:cs typeface="Arial" charset="0"/>
              </a:rPr>
              <a:t>Grading is absolute and according to the following scale</a:t>
            </a:r>
            <a:r>
              <a:rPr lang="en-US" sz="3200" dirty="0" smtClean="0">
                <a:latin typeface="Arial" charset="0"/>
                <a:ea typeface="Arial" charset="0"/>
                <a:cs typeface="Arial" charset="0"/>
              </a:rPr>
              <a:t>:</a:t>
            </a:r>
          </a:p>
          <a:p>
            <a:endParaRPr lang="en-US" sz="3200" dirty="0">
              <a:latin typeface="Arial" charset="0"/>
              <a:ea typeface="Arial" charset="0"/>
              <a:cs typeface="Arial" charset="0"/>
            </a:endParaRPr>
          </a:p>
          <a:p>
            <a:r>
              <a:rPr lang="en-US" sz="3200" dirty="0" smtClean="0">
                <a:latin typeface="Arial" charset="0"/>
                <a:ea typeface="Arial" charset="0"/>
                <a:cs typeface="Arial" charset="0"/>
              </a:rPr>
              <a:t>&gt;= </a:t>
            </a:r>
            <a:r>
              <a:rPr lang="en-US" sz="3200" dirty="0">
                <a:latin typeface="Arial" charset="0"/>
                <a:ea typeface="Arial" charset="0"/>
                <a:cs typeface="Arial" charset="0"/>
              </a:rPr>
              <a:t>90 A</a:t>
            </a:r>
            <a:r>
              <a:rPr lang="en-US" sz="3200" dirty="0" smtClean="0">
                <a:latin typeface="Arial" charset="0"/>
                <a:ea typeface="Arial" charset="0"/>
                <a:cs typeface="Arial" charset="0"/>
              </a:rPr>
              <a:t>+ (honorary – shows as A on transcript)</a:t>
            </a:r>
          </a:p>
          <a:p>
            <a:r>
              <a:rPr lang="en-US" sz="3200" dirty="0" smtClean="0">
                <a:latin typeface="Arial" charset="0"/>
                <a:ea typeface="Arial" charset="0"/>
                <a:cs typeface="Arial" charset="0"/>
              </a:rPr>
              <a:t>&gt;= </a:t>
            </a:r>
            <a:r>
              <a:rPr lang="en-US" sz="3200" dirty="0">
                <a:latin typeface="Arial" charset="0"/>
                <a:ea typeface="Arial" charset="0"/>
                <a:cs typeface="Arial" charset="0"/>
              </a:rPr>
              <a:t>80 </a:t>
            </a:r>
            <a:r>
              <a:rPr lang="en-US" sz="3200" dirty="0" smtClean="0">
                <a:latin typeface="Arial" charset="0"/>
                <a:ea typeface="Arial" charset="0"/>
                <a:cs typeface="Arial" charset="0"/>
              </a:rPr>
              <a:t>A</a:t>
            </a:r>
          </a:p>
          <a:p>
            <a:r>
              <a:rPr lang="en-US" sz="3200" dirty="0" smtClean="0">
                <a:latin typeface="Arial" charset="0"/>
                <a:ea typeface="Arial" charset="0"/>
                <a:cs typeface="Arial" charset="0"/>
              </a:rPr>
              <a:t>&gt;= </a:t>
            </a:r>
            <a:r>
              <a:rPr lang="en-US" sz="3200" dirty="0">
                <a:latin typeface="Arial" charset="0"/>
                <a:ea typeface="Arial" charset="0"/>
                <a:cs typeface="Arial" charset="0"/>
              </a:rPr>
              <a:t>75 </a:t>
            </a:r>
            <a:r>
              <a:rPr lang="en-US" sz="3200" dirty="0" smtClean="0">
                <a:latin typeface="Arial" charset="0"/>
                <a:ea typeface="Arial" charset="0"/>
                <a:cs typeface="Arial" charset="0"/>
              </a:rPr>
              <a:t>A-</a:t>
            </a:r>
          </a:p>
          <a:p>
            <a:r>
              <a:rPr lang="en-US" sz="3200" dirty="0" smtClean="0">
                <a:latin typeface="Arial" charset="0"/>
                <a:ea typeface="Arial" charset="0"/>
                <a:cs typeface="Arial" charset="0"/>
              </a:rPr>
              <a:t>&gt;= </a:t>
            </a:r>
            <a:r>
              <a:rPr lang="en-US" sz="3200" dirty="0">
                <a:latin typeface="Arial" charset="0"/>
                <a:ea typeface="Arial" charset="0"/>
                <a:cs typeface="Arial" charset="0"/>
              </a:rPr>
              <a:t>70 B</a:t>
            </a:r>
            <a:r>
              <a:rPr lang="en-US" sz="3200" dirty="0" smtClean="0">
                <a:latin typeface="Arial" charset="0"/>
                <a:ea typeface="Arial" charset="0"/>
                <a:cs typeface="Arial" charset="0"/>
              </a:rPr>
              <a:t>+</a:t>
            </a:r>
          </a:p>
          <a:p>
            <a:r>
              <a:rPr lang="en-US" sz="3200" dirty="0" smtClean="0">
                <a:latin typeface="Arial" charset="0"/>
                <a:ea typeface="Arial" charset="0"/>
                <a:cs typeface="Arial" charset="0"/>
              </a:rPr>
              <a:t>&gt;= </a:t>
            </a:r>
            <a:r>
              <a:rPr lang="en-US" sz="3200" dirty="0">
                <a:latin typeface="Arial" charset="0"/>
                <a:ea typeface="Arial" charset="0"/>
                <a:cs typeface="Arial" charset="0"/>
              </a:rPr>
              <a:t>60 </a:t>
            </a:r>
            <a:r>
              <a:rPr lang="en-US" sz="3200" dirty="0" smtClean="0">
                <a:latin typeface="Arial" charset="0"/>
                <a:ea typeface="Arial" charset="0"/>
                <a:cs typeface="Arial" charset="0"/>
              </a:rPr>
              <a:t>B</a:t>
            </a:r>
          </a:p>
          <a:p>
            <a:r>
              <a:rPr lang="en-US" sz="3200" dirty="0" smtClean="0">
                <a:latin typeface="Arial" charset="0"/>
                <a:ea typeface="Arial" charset="0"/>
                <a:cs typeface="Arial" charset="0"/>
              </a:rPr>
              <a:t>&gt;= </a:t>
            </a:r>
            <a:r>
              <a:rPr lang="en-US" sz="3200" dirty="0">
                <a:latin typeface="Arial" charset="0"/>
                <a:ea typeface="Arial" charset="0"/>
                <a:cs typeface="Arial" charset="0"/>
              </a:rPr>
              <a:t>55 </a:t>
            </a:r>
            <a:r>
              <a:rPr lang="en-US" sz="3200" dirty="0" smtClean="0">
                <a:latin typeface="Arial" charset="0"/>
                <a:ea typeface="Arial" charset="0"/>
                <a:cs typeface="Arial" charset="0"/>
              </a:rPr>
              <a:t>B-</a:t>
            </a:r>
          </a:p>
          <a:p>
            <a:r>
              <a:rPr lang="en-US" sz="3200" dirty="0" smtClean="0">
                <a:latin typeface="Arial" charset="0"/>
                <a:ea typeface="Arial" charset="0"/>
                <a:cs typeface="Arial" charset="0"/>
              </a:rPr>
              <a:t>&gt;= </a:t>
            </a:r>
            <a:r>
              <a:rPr lang="en-US" sz="3200" dirty="0">
                <a:latin typeface="Arial" charset="0"/>
                <a:ea typeface="Arial" charset="0"/>
                <a:cs typeface="Arial" charset="0"/>
              </a:rPr>
              <a:t>50 C</a:t>
            </a:r>
            <a:r>
              <a:rPr lang="en-US" sz="3200" dirty="0" smtClean="0">
                <a:latin typeface="Arial" charset="0"/>
                <a:ea typeface="Arial" charset="0"/>
                <a:cs typeface="Arial" charset="0"/>
              </a:rPr>
              <a:t>+</a:t>
            </a:r>
          </a:p>
          <a:p>
            <a:r>
              <a:rPr lang="en-US" sz="3200" dirty="0" smtClean="0">
                <a:latin typeface="Arial" charset="0"/>
                <a:ea typeface="Arial" charset="0"/>
                <a:cs typeface="Arial" charset="0"/>
              </a:rPr>
              <a:t>&gt;= </a:t>
            </a:r>
            <a:r>
              <a:rPr lang="en-US" sz="3200" dirty="0">
                <a:latin typeface="Arial" charset="0"/>
                <a:ea typeface="Arial" charset="0"/>
                <a:cs typeface="Arial" charset="0"/>
              </a:rPr>
              <a:t>40 </a:t>
            </a:r>
            <a:r>
              <a:rPr lang="en-US" sz="3200" dirty="0" smtClean="0">
                <a:latin typeface="Arial" charset="0"/>
                <a:ea typeface="Arial" charset="0"/>
                <a:cs typeface="Arial" charset="0"/>
              </a:rPr>
              <a:t>C</a:t>
            </a:r>
          </a:p>
          <a:p>
            <a:r>
              <a:rPr lang="en-US" sz="3200" dirty="0" smtClean="0">
                <a:latin typeface="Arial" charset="0"/>
                <a:ea typeface="Arial" charset="0"/>
                <a:cs typeface="Arial" charset="0"/>
              </a:rPr>
              <a:t>&gt;= </a:t>
            </a:r>
            <a:r>
              <a:rPr lang="en-US" sz="3200" dirty="0">
                <a:latin typeface="Arial" charset="0"/>
                <a:ea typeface="Arial" charset="0"/>
                <a:cs typeface="Arial" charset="0"/>
              </a:rPr>
              <a:t>35 </a:t>
            </a:r>
            <a:r>
              <a:rPr lang="en-US" sz="3200" dirty="0" smtClean="0">
                <a:latin typeface="Arial" charset="0"/>
                <a:ea typeface="Arial" charset="0"/>
                <a:cs typeface="Arial" charset="0"/>
              </a:rPr>
              <a:t>C-</a:t>
            </a:r>
          </a:p>
          <a:p>
            <a:r>
              <a:rPr lang="en-US" sz="3200" dirty="0" smtClean="0">
                <a:latin typeface="Arial" charset="0"/>
                <a:ea typeface="Arial" charset="0"/>
                <a:cs typeface="Arial" charset="0"/>
              </a:rPr>
              <a:t>&lt; </a:t>
            </a:r>
            <a:r>
              <a:rPr lang="en-US" sz="3200" dirty="0">
                <a:latin typeface="Arial" charset="0"/>
                <a:ea typeface="Arial" charset="0"/>
                <a:cs typeface="Arial" charset="0"/>
              </a:rPr>
              <a:t>35 F</a:t>
            </a:r>
          </a:p>
        </p:txBody>
      </p:sp>
    </p:spTree>
    <p:extLst>
      <p:ext uri="{BB962C8B-B14F-4D97-AF65-F5344CB8AC3E}">
        <p14:creationId xmlns:p14="http://schemas.microsoft.com/office/powerpoint/2010/main" val="1220585472"/>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p:spPr>
        <p:txBody>
          <a:bodyPr/>
          <a:lstStyle/>
          <a:p>
            <a:fld id="{96AD2BA9-B7B2-E44F-A68D-12EABBE878C8}" type="slidenum">
              <a:rPr lang="en-US" smtClean="0"/>
              <a:pPr/>
              <a:t>30</a:t>
            </a:fld>
            <a:endParaRPr lang="en-US" smtClean="0"/>
          </a:p>
        </p:txBody>
      </p:sp>
      <p:pic>
        <p:nvPicPr>
          <p:cNvPr id="5120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1204" name="Rectangle 2"/>
          <p:cNvSpPr>
            <a:spLocks noGrp="1" noChangeArrowheads="1"/>
          </p:cNvSpPr>
          <p:nvPr>
            <p:ph type="title"/>
          </p:nvPr>
        </p:nvSpPr>
        <p:spPr/>
        <p:txBody>
          <a:bodyPr rIns="166398"/>
          <a:lstStyle/>
          <a:p>
            <a:pPr marL="57150" indent="0" eaLnBrk="1" hangingPunct="1"/>
            <a:r>
              <a:rPr lang="en-US" dirty="0"/>
              <a:t>AI State of the art</a:t>
            </a:r>
          </a:p>
        </p:txBody>
      </p:sp>
      <p:sp>
        <p:nvSpPr>
          <p:cNvPr id="51205" name="Rectangle 3"/>
          <p:cNvSpPr>
            <a:spLocks noGrp="1" noChangeArrowheads="1"/>
          </p:cNvSpPr>
          <p:nvPr>
            <p:ph type="body" idx="1"/>
          </p:nvPr>
        </p:nvSpPr>
        <p:spPr/>
        <p:txBody>
          <a:bodyPr rIns="166398"/>
          <a:lstStyle/>
          <a:p>
            <a:pPr eaLnBrk="1" hangingPunct="1"/>
            <a:r>
              <a:rPr lang="en-US" sz="3200" dirty="0"/>
              <a:t>Have the following been achieved by AI</a:t>
            </a:r>
            <a:r>
              <a:rPr lang="en-US" sz="3200" dirty="0" smtClean="0"/>
              <a:t>?</a:t>
            </a:r>
          </a:p>
          <a:p>
            <a:pPr eaLnBrk="1" hangingPunct="1"/>
            <a:endParaRPr lang="en-US" sz="3200" dirty="0" smtClean="0"/>
          </a:p>
          <a:p>
            <a:pPr marL="782638" lvl="1" eaLnBrk="1" hangingPunct="1"/>
            <a:r>
              <a:rPr lang="en-US" sz="2800" dirty="0" smtClean="0"/>
              <a:t>Pass the Turing test</a:t>
            </a:r>
          </a:p>
          <a:p>
            <a:pPr marL="782638" lvl="1" eaLnBrk="1" hangingPunct="1"/>
            <a:r>
              <a:rPr lang="en-US" sz="2800" dirty="0" smtClean="0"/>
              <a:t>World</a:t>
            </a:r>
            <a:r>
              <a:rPr lang="en-US" sz="2800" dirty="0"/>
              <a:t>-class chess playing</a:t>
            </a:r>
          </a:p>
          <a:p>
            <a:pPr marL="782638" lvl="1" eaLnBrk="1" hangingPunct="1"/>
            <a:r>
              <a:rPr lang="en-US" sz="2800" dirty="0"/>
              <a:t>Playing table tennis</a:t>
            </a:r>
          </a:p>
          <a:p>
            <a:pPr marL="782638" lvl="1" eaLnBrk="1" hangingPunct="1"/>
            <a:r>
              <a:rPr lang="en-US" sz="2800" dirty="0"/>
              <a:t>Cross-country driving</a:t>
            </a:r>
          </a:p>
          <a:p>
            <a:pPr marL="782638" lvl="1" eaLnBrk="1" hangingPunct="1"/>
            <a:r>
              <a:rPr lang="en-US" sz="2800" dirty="0"/>
              <a:t>Solving mathematical problems</a:t>
            </a:r>
          </a:p>
          <a:p>
            <a:pPr marL="782638" lvl="1" eaLnBrk="1" hangingPunct="1"/>
            <a:r>
              <a:rPr lang="en-US" sz="2800" dirty="0" smtClean="0"/>
              <a:t>Discovering </a:t>
            </a:r>
            <a:r>
              <a:rPr lang="en-US" sz="2800" dirty="0"/>
              <a:t>and </a:t>
            </a:r>
            <a:r>
              <a:rPr lang="en-US" sz="2800" dirty="0" smtClean="0"/>
              <a:t>proving </a:t>
            </a:r>
            <a:r>
              <a:rPr lang="en-US" sz="2800" dirty="0"/>
              <a:t>mathematical theories</a:t>
            </a:r>
          </a:p>
          <a:p>
            <a:pPr marL="782638" lvl="1" eaLnBrk="1" hangingPunct="1"/>
            <a:r>
              <a:rPr lang="en-US" sz="2800" dirty="0" smtClean="0"/>
              <a:t>Engaging </a:t>
            </a:r>
            <a:r>
              <a:rPr lang="en-US" sz="2800" dirty="0"/>
              <a:t>in a meaningful conversation</a:t>
            </a:r>
          </a:p>
          <a:p>
            <a:pPr marL="782638" lvl="1" eaLnBrk="1" hangingPunct="1"/>
            <a:r>
              <a:rPr lang="en-US" sz="2800" dirty="0" smtClean="0"/>
              <a:t>Understanding </a:t>
            </a:r>
            <a:r>
              <a:rPr lang="en-US" sz="2800" dirty="0"/>
              <a:t>spoken language</a:t>
            </a:r>
          </a:p>
          <a:p>
            <a:pPr marL="782638" lvl="1" eaLnBrk="1" hangingPunct="1"/>
            <a:r>
              <a:rPr lang="en-US" sz="2800" dirty="0" smtClean="0"/>
              <a:t>Observing </a:t>
            </a:r>
            <a:r>
              <a:rPr lang="en-US" sz="2800" dirty="0"/>
              <a:t>and </a:t>
            </a:r>
            <a:r>
              <a:rPr lang="en-US" sz="2800" dirty="0" smtClean="0"/>
              <a:t>understanding </a:t>
            </a:r>
            <a:r>
              <a:rPr lang="en-US" sz="2800" dirty="0"/>
              <a:t>human emotions</a:t>
            </a:r>
          </a:p>
          <a:p>
            <a:pPr marL="782638" lvl="1" eaLnBrk="1" hangingPunct="1"/>
            <a:r>
              <a:rPr lang="en-US" sz="2800" dirty="0" smtClean="0"/>
              <a:t>Expressing </a:t>
            </a:r>
            <a:r>
              <a:rPr lang="en-US" sz="2800" dirty="0"/>
              <a:t>emotions</a:t>
            </a:r>
          </a:p>
          <a:p>
            <a:pPr marL="782638" lvl="1" eaLnBrk="1" hangingPunct="1"/>
            <a:r>
              <a:rPr lang="en-US" sz="2800" dirty="0"/>
              <a:t>…</a:t>
            </a: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p:spPr>
        <p:txBody>
          <a:bodyPr/>
          <a:lstStyle/>
          <a:p>
            <a:fld id="{96AD2BA9-B7B2-E44F-A68D-12EABBE878C8}" type="slidenum">
              <a:rPr lang="en-US" smtClean="0"/>
              <a:pPr/>
              <a:t>31</a:t>
            </a:fld>
            <a:endParaRPr lang="en-US" smtClean="0"/>
          </a:p>
        </p:txBody>
      </p:sp>
      <p:pic>
        <p:nvPicPr>
          <p:cNvPr id="5120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1204" name="Rectangle 2"/>
          <p:cNvSpPr>
            <a:spLocks noGrp="1" noChangeArrowheads="1"/>
          </p:cNvSpPr>
          <p:nvPr>
            <p:ph type="title"/>
          </p:nvPr>
        </p:nvSpPr>
        <p:spPr>
          <a:xfrm>
            <a:off x="101600" y="0"/>
            <a:ext cx="11595100" cy="1295400"/>
          </a:xfrm>
        </p:spPr>
        <p:txBody>
          <a:bodyPr rIns="166398"/>
          <a:lstStyle/>
          <a:p>
            <a:pPr marL="57150" indent="0" eaLnBrk="1" hangingPunct="1"/>
            <a:r>
              <a:rPr lang="en-US"/>
              <a:t>AI State of the art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761" y="35185"/>
            <a:ext cx="8458200" cy="9740900"/>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p:spPr>
        <p:txBody>
          <a:bodyPr/>
          <a:lstStyle/>
          <a:p>
            <a:fld id="{96AD2BA9-B7B2-E44F-A68D-12EABBE878C8}" type="slidenum">
              <a:rPr lang="en-US" smtClean="0"/>
              <a:pPr/>
              <a:t>32</a:t>
            </a:fld>
            <a:endParaRPr lang="en-US" smtClean="0"/>
          </a:p>
        </p:txBody>
      </p:sp>
      <p:pic>
        <p:nvPicPr>
          <p:cNvPr id="51203" name="Picture 1"/>
          <p:cNvPicPr>
            <a:picLocks noChangeArrowheads="1"/>
          </p:cNvPicPr>
          <p:nvPr/>
        </p:nvPicPr>
        <p:blipFill>
          <a:blip r:embed="rId4"/>
          <a:srcRect/>
          <a:stretch>
            <a:fillRect/>
          </a:stretch>
        </p:blipFill>
        <p:spPr bwMode="auto">
          <a:xfrm>
            <a:off x="1295400" y="1295400"/>
            <a:ext cx="11709400" cy="546100"/>
          </a:xfrm>
          <a:prstGeom prst="rect">
            <a:avLst/>
          </a:prstGeom>
          <a:noFill/>
          <a:ln w="12700">
            <a:noFill/>
            <a:miter lim="800000"/>
            <a:headEnd/>
            <a:tailEnd/>
          </a:ln>
        </p:spPr>
      </p:pic>
      <p:sp>
        <p:nvSpPr>
          <p:cNvPr id="51204" name="Rectangle 2"/>
          <p:cNvSpPr>
            <a:spLocks noGrp="1" noChangeArrowheads="1"/>
          </p:cNvSpPr>
          <p:nvPr>
            <p:ph type="title"/>
          </p:nvPr>
        </p:nvSpPr>
        <p:spPr/>
        <p:txBody>
          <a:bodyPr rIns="166398"/>
          <a:lstStyle/>
          <a:p>
            <a:pPr marL="57150" indent="0" eaLnBrk="1" hangingPunct="1"/>
            <a:r>
              <a:rPr lang="en-US"/>
              <a:t>AI State of the art</a:t>
            </a:r>
          </a:p>
        </p:txBody>
      </p:sp>
      <p:pic>
        <p:nvPicPr>
          <p:cNvPr id="7" name="ping-pong-robot.mp4">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0" y="1981200"/>
            <a:ext cx="13004800" cy="7315200"/>
          </a:xfrm>
          <a:prstGeom prst="rect">
            <a:avLst/>
          </a:prstGeom>
        </p:spPr>
      </p:pic>
    </p:spTree>
    <p:extLst>
      <p:ext uri="{BB962C8B-B14F-4D97-AF65-F5344CB8AC3E}">
        <p14:creationId xmlns:p14="http://schemas.microsoft.com/office/powerpoint/2010/main" val="7523927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8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p:spPr>
        <p:txBody>
          <a:bodyPr/>
          <a:lstStyle/>
          <a:p>
            <a:fld id="{96AD2BA9-B7B2-E44F-A68D-12EABBE878C8}" type="slidenum">
              <a:rPr lang="en-US" smtClean="0"/>
              <a:pPr/>
              <a:t>33</a:t>
            </a:fld>
            <a:endParaRPr lang="en-US" smtClean="0"/>
          </a:p>
        </p:txBody>
      </p:sp>
      <p:pic>
        <p:nvPicPr>
          <p:cNvPr id="51203" name="Picture 1"/>
          <p:cNvPicPr>
            <a:picLocks noChangeArrowheads="1"/>
          </p:cNvPicPr>
          <p:nvPr/>
        </p:nvPicPr>
        <p:blipFill>
          <a:blip r:embed="rId4"/>
          <a:srcRect/>
          <a:stretch>
            <a:fillRect/>
          </a:stretch>
        </p:blipFill>
        <p:spPr bwMode="auto">
          <a:xfrm>
            <a:off x="1295400" y="1295400"/>
            <a:ext cx="11709400" cy="546100"/>
          </a:xfrm>
          <a:prstGeom prst="rect">
            <a:avLst/>
          </a:prstGeom>
          <a:noFill/>
          <a:ln w="12700">
            <a:noFill/>
            <a:miter lim="800000"/>
            <a:headEnd/>
            <a:tailEnd/>
          </a:ln>
        </p:spPr>
      </p:pic>
      <p:sp>
        <p:nvSpPr>
          <p:cNvPr id="51204" name="Rectangle 2"/>
          <p:cNvSpPr>
            <a:spLocks noGrp="1" noChangeArrowheads="1"/>
          </p:cNvSpPr>
          <p:nvPr>
            <p:ph type="title"/>
          </p:nvPr>
        </p:nvSpPr>
        <p:spPr/>
        <p:txBody>
          <a:bodyPr rIns="166398"/>
          <a:lstStyle/>
          <a:p>
            <a:pPr marL="57150" indent="0" eaLnBrk="1" hangingPunct="1"/>
            <a:r>
              <a:rPr lang="en-US"/>
              <a:t>AI State of the art</a:t>
            </a:r>
          </a:p>
        </p:txBody>
      </p:sp>
      <p:pic>
        <p:nvPicPr>
          <p:cNvPr id="5" name="GrandChallenge2.mpg">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1397000" y="1981200"/>
            <a:ext cx="9982200" cy="748665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p:spPr>
        <p:txBody>
          <a:bodyPr/>
          <a:lstStyle/>
          <a:p>
            <a:fld id="{96AD2BA9-B7B2-E44F-A68D-12EABBE878C8}" type="slidenum">
              <a:rPr lang="en-US" smtClean="0"/>
              <a:pPr/>
              <a:t>34</a:t>
            </a:fld>
            <a:endParaRPr lang="en-US" smtClean="0"/>
          </a:p>
        </p:txBody>
      </p:sp>
      <p:pic>
        <p:nvPicPr>
          <p:cNvPr id="51203" name="Picture 1"/>
          <p:cNvPicPr>
            <a:picLocks noChangeArrowheads="1"/>
          </p:cNvPicPr>
          <p:nvPr/>
        </p:nvPicPr>
        <p:blipFill>
          <a:blip r:embed="rId4"/>
          <a:srcRect/>
          <a:stretch>
            <a:fillRect/>
          </a:stretch>
        </p:blipFill>
        <p:spPr bwMode="auto">
          <a:xfrm>
            <a:off x="1295400" y="1295400"/>
            <a:ext cx="11709400" cy="546100"/>
          </a:xfrm>
          <a:prstGeom prst="rect">
            <a:avLst/>
          </a:prstGeom>
          <a:noFill/>
          <a:ln w="12700">
            <a:noFill/>
            <a:miter lim="800000"/>
            <a:headEnd/>
            <a:tailEnd/>
          </a:ln>
        </p:spPr>
      </p:pic>
      <p:sp>
        <p:nvSpPr>
          <p:cNvPr id="51204" name="Rectangle 2"/>
          <p:cNvSpPr>
            <a:spLocks noGrp="1" noChangeArrowheads="1"/>
          </p:cNvSpPr>
          <p:nvPr>
            <p:ph type="title"/>
          </p:nvPr>
        </p:nvSpPr>
        <p:spPr/>
        <p:txBody>
          <a:bodyPr rIns="166398"/>
          <a:lstStyle/>
          <a:p>
            <a:pPr marL="57150" indent="0" eaLnBrk="1" hangingPunct="1"/>
            <a:r>
              <a:rPr lang="en-US"/>
              <a:t>AI State of the art</a:t>
            </a:r>
          </a:p>
        </p:txBody>
      </p:sp>
      <p:pic>
        <p:nvPicPr>
          <p:cNvPr id="5" name="humanoid-sings.mp4">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0" y="2286000"/>
            <a:ext cx="13004800" cy="73152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p:spPr>
        <p:txBody>
          <a:bodyPr/>
          <a:lstStyle/>
          <a:p>
            <a:fld id="{233123DB-57DF-0C4C-A0B8-7DFAAF341D28}" type="slidenum">
              <a:rPr lang="en-US" smtClean="0"/>
              <a:pPr/>
              <a:t>35</a:t>
            </a:fld>
            <a:endParaRPr lang="en-US" smtClean="0"/>
          </a:p>
        </p:txBody>
      </p:sp>
      <p:pic>
        <p:nvPicPr>
          <p:cNvPr id="5222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2228" name="Rectangle 2"/>
          <p:cNvSpPr>
            <a:spLocks noGrp="1" noChangeArrowheads="1"/>
          </p:cNvSpPr>
          <p:nvPr>
            <p:ph type="body" idx="1"/>
          </p:nvPr>
        </p:nvSpPr>
        <p:spPr/>
        <p:txBody>
          <a:bodyPr rIns="166398"/>
          <a:lstStyle/>
          <a:p>
            <a:pPr marL="544513" indent="-487363" algn="ctr" eaLnBrk="1" hangingPunct="1">
              <a:buFont typeface="Tahoma" charset="0"/>
              <a:buNone/>
            </a:pPr>
            <a:r>
              <a:rPr lang="en-US" sz="3400" b="1" dirty="0">
                <a:solidFill>
                  <a:srgbClr val="0066FF"/>
                </a:solidFill>
              </a:rPr>
              <a:t>General Introduction</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sz="2400" b="1" dirty="0">
                <a:solidFill>
                  <a:srgbClr val="FF0000"/>
                </a:solidFill>
              </a:rPr>
              <a:t>01-Introduction.</a:t>
            </a:r>
            <a:r>
              <a:rPr lang="en-US" sz="2400" dirty="0"/>
              <a:t> </a:t>
            </a:r>
            <a:r>
              <a:rPr lang="en-US" sz="2400" dirty="0">
                <a:solidFill>
                  <a:srgbClr val="996633"/>
                </a:solidFill>
              </a:rPr>
              <a:t>[AIMA Ch 1]</a:t>
            </a:r>
            <a:r>
              <a:rPr lang="en-US" sz="2400" dirty="0"/>
              <a:t> Course Schedule. </a:t>
            </a:r>
            <a:r>
              <a:rPr lang="en-US" sz="2400" dirty="0" err="1"/>
              <a:t>Homeworks</a:t>
            </a:r>
            <a:r>
              <a:rPr lang="en-US" sz="2400" dirty="0"/>
              <a:t>, exams and grading. Course material, TAs and office hours. Why study AI? What is AI? The Turing test. Rationality. Branches of AI. Research disciplines connected to and at the foundation of AI. Brief history of AI. Challenges for the future. Overview of class syllabus. </a:t>
            </a:r>
            <a:endParaRPr lang="en-US" sz="2400" dirty="0" smtClean="0"/>
          </a:p>
          <a:p>
            <a:pPr marL="544513" indent="-487363" eaLnBrk="1" hangingPunct="1">
              <a:spcBef>
                <a:spcPct val="0"/>
              </a:spcBef>
              <a:buNone/>
            </a:pPr>
            <a:r>
              <a:rPr lang="en-US" sz="2400" dirty="0" smtClean="0"/>
              <a:t>	</a:t>
            </a:r>
            <a:r>
              <a:rPr lang="en-US" sz="2400" b="1" dirty="0" smtClean="0">
                <a:solidFill>
                  <a:srgbClr val="FF0000"/>
                </a:solidFill>
              </a:rPr>
              <a:t>Intelligent </a:t>
            </a:r>
            <a:r>
              <a:rPr lang="en-US" sz="2400" b="1" dirty="0">
                <a:solidFill>
                  <a:srgbClr val="FF0000"/>
                </a:solidFill>
              </a:rPr>
              <a:t>Agents.</a:t>
            </a:r>
            <a:r>
              <a:rPr lang="en-US" sz="2400" dirty="0"/>
              <a:t> </a:t>
            </a:r>
            <a:r>
              <a:rPr lang="en-US" sz="2400" dirty="0">
                <a:solidFill>
                  <a:srgbClr val="996633"/>
                </a:solidFill>
              </a:rPr>
              <a:t>[AIMA Ch 2]</a:t>
            </a:r>
            <a:r>
              <a:rPr lang="en-US" sz="2400" dirty="0"/>
              <a:t> What is </a:t>
            </a:r>
          </a:p>
          <a:p>
            <a:pPr marL="544513" indent="-487363" eaLnBrk="1" hangingPunct="1">
              <a:spcBef>
                <a:spcPct val="0"/>
              </a:spcBef>
              <a:buFont typeface="Tahoma" charset="0"/>
              <a:buNone/>
            </a:pPr>
            <a:r>
              <a:rPr lang="en-US" sz="2400" dirty="0"/>
              <a:t>	an intelligent agent? Examples. Doing the right </a:t>
            </a:r>
          </a:p>
          <a:p>
            <a:pPr marL="544513" indent="-487363" eaLnBrk="1" hangingPunct="1">
              <a:spcBef>
                <a:spcPct val="0"/>
              </a:spcBef>
              <a:buFont typeface="Tahoma" charset="0"/>
              <a:buNone/>
            </a:pPr>
            <a:r>
              <a:rPr lang="en-US" sz="2400" dirty="0"/>
              <a:t>	thing (rational action). Performance measure. </a:t>
            </a:r>
          </a:p>
          <a:p>
            <a:pPr marL="544513" indent="-487363" eaLnBrk="1" hangingPunct="1">
              <a:spcBef>
                <a:spcPct val="0"/>
              </a:spcBef>
              <a:buFont typeface="Tahoma" charset="0"/>
              <a:buNone/>
            </a:pPr>
            <a:r>
              <a:rPr lang="en-US" sz="2400" dirty="0"/>
              <a:t>	Autonomy. Environment and agent design. </a:t>
            </a:r>
          </a:p>
          <a:p>
            <a:pPr marL="544513" indent="-487363" eaLnBrk="1" hangingPunct="1">
              <a:spcBef>
                <a:spcPct val="0"/>
              </a:spcBef>
              <a:buFont typeface="Tahoma" charset="0"/>
              <a:buNone/>
            </a:pPr>
            <a:r>
              <a:rPr lang="en-US" sz="2400" dirty="0"/>
              <a:t>	Structure of agents. Agent types. Reflex agents.</a:t>
            </a:r>
          </a:p>
          <a:p>
            <a:pPr marL="544513" indent="-487363" eaLnBrk="1" hangingPunct="1">
              <a:spcBef>
                <a:spcPct val="0"/>
              </a:spcBef>
              <a:buFont typeface="Tahoma" charset="0"/>
              <a:buNone/>
            </a:pPr>
            <a:r>
              <a:rPr lang="en-US" sz="2400" dirty="0"/>
              <a:t>	Reactive agents. Reflex agents with state. </a:t>
            </a:r>
          </a:p>
          <a:p>
            <a:pPr marL="544513" indent="-487363" eaLnBrk="1" hangingPunct="1">
              <a:spcBef>
                <a:spcPct val="0"/>
              </a:spcBef>
              <a:buFont typeface="Tahoma" charset="0"/>
              <a:buNone/>
            </a:pPr>
            <a:r>
              <a:rPr lang="en-US" sz="2400" dirty="0"/>
              <a:t>	Goal-based agents. Utility-based agents. Mobile </a:t>
            </a:r>
          </a:p>
          <a:p>
            <a:pPr marL="544513" indent="-487363" eaLnBrk="1" hangingPunct="1">
              <a:spcBef>
                <a:spcPct val="0"/>
              </a:spcBef>
              <a:buFont typeface="Tahoma" charset="0"/>
              <a:buNone/>
            </a:pPr>
            <a:r>
              <a:rPr lang="en-US" sz="2400" dirty="0"/>
              <a:t>	agents. Information agents. </a:t>
            </a:r>
          </a:p>
        </p:txBody>
      </p:sp>
      <p:sp>
        <p:nvSpPr>
          <p:cNvPr id="52229" name="Rectangle 3"/>
          <p:cNvSpPr>
            <a:spLocks noGrp="1" noChangeArrowheads="1"/>
          </p:cNvSpPr>
          <p:nvPr>
            <p:ph type="title"/>
          </p:nvPr>
        </p:nvSpPr>
        <p:spPr/>
        <p:txBody>
          <a:bodyPr rIns="166398"/>
          <a:lstStyle/>
          <a:p>
            <a:pPr marL="57150" indent="0" eaLnBrk="1" hangingPunct="1"/>
            <a:r>
              <a:rPr lang="en-US"/>
              <a:t>Course Overview</a:t>
            </a:r>
          </a:p>
        </p:txBody>
      </p:sp>
      <p:grpSp>
        <p:nvGrpSpPr>
          <p:cNvPr id="52230" name="Group 4"/>
          <p:cNvGrpSpPr>
            <a:grpSpLocks/>
          </p:cNvGrpSpPr>
          <p:nvPr/>
        </p:nvGrpSpPr>
        <p:grpSpPr bwMode="auto">
          <a:xfrm>
            <a:off x="8847138" y="5422900"/>
            <a:ext cx="3074987" cy="2546350"/>
            <a:chOff x="0" y="0"/>
            <a:chExt cx="1937" cy="1604"/>
          </a:xfrm>
        </p:grpSpPr>
        <p:grpSp>
          <p:nvGrpSpPr>
            <p:cNvPr id="52231" name="Group 5"/>
            <p:cNvGrpSpPr>
              <a:grpSpLocks/>
            </p:cNvGrpSpPr>
            <p:nvPr/>
          </p:nvGrpSpPr>
          <p:grpSpPr bwMode="auto">
            <a:xfrm>
              <a:off x="252" y="40"/>
              <a:ext cx="1345" cy="1564"/>
              <a:chOff x="0" y="0"/>
              <a:chExt cx="1345" cy="1563"/>
            </a:xfrm>
          </p:grpSpPr>
          <p:sp>
            <p:nvSpPr>
              <p:cNvPr id="52281" name="Rectangle 6"/>
              <p:cNvSpPr>
                <a:spLocks/>
              </p:cNvSpPr>
              <p:nvPr/>
            </p:nvSpPr>
            <p:spPr bwMode="auto">
              <a:xfrm>
                <a:off x="0" y="0"/>
                <a:ext cx="1345" cy="1563"/>
              </a:xfrm>
              <a:prstGeom prst="rect">
                <a:avLst/>
              </a:prstGeom>
              <a:solidFill>
                <a:srgbClr val="DDDDDD"/>
              </a:solidFill>
              <a:ln w="12700">
                <a:solidFill>
                  <a:schemeClr val="tx1"/>
                </a:solidFill>
                <a:round/>
                <a:headEnd/>
                <a:tailEnd/>
              </a:ln>
            </p:spPr>
            <p:txBody>
              <a:bodyPr lIns="0" tIns="0" rIns="0" bIns="0">
                <a:prstTxWarp prst="textNoShape">
                  <a:avLst/>
                </a:prstTxWarp>
              </a:bodyPr>
              <a:lstStyle/>
              <a:p>
                <a:endParaRPr lang="en-US"/>
              </a:p>
            </p:txBody>
          </p:sp>
          <p:sp>
            <p:nvSpPr>
              <p:cNvPr id="52282" name="Rectangle 7"/>
              <p:cNvSpPr>
                <a:spLocks/>
              </p:cNvSpPr>
              <p:nvPr/>
            </p:nvSpPr>
            <p:spPr bwMode="auto">
              <a:xfrm>
                <a:off x="0" y="601"/>
                <a:ext cx="72" cy="360"/>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2" name="Group 8"/>
            <p:cNvGrpSpPr>
              <a:grpSpLocks/>
            </p:cNvGrpSpPr>
            <p:nvPr/>
          </p:nvGrpSpPr>
          <p:grpSpPr bwMode="auto">
            <a:xfrm flipH="1">
              <a:off x="555" y="368"/>
              <a:ext cx="130" cy="344"/>
              <a:chOff x="0" y="0"/>
              <a:chExt cx="130" cy="344"/>
            </a:xfrm>
          </p:grpSpPr>
          <p:sp>
            <p:nvSpPr>
              <p:cNvPr id="52279" name="AutoShape 9"/>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80" name="Rectangle 10"/>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3" name="Group 11"/>
            <p:cNvGrpSpPr>
              <a:grpSpLocks/>
            </p:cNvGrpSpPr>
            <p:nvPr/>
          </p:nvGrpSpPr>
          <p:grpSpPr bwMode="auto">
            <a:xfrm flipH="1">
              <a:off x="555" y="802"/>
              <a:ext cx="130" cy="344"/>
              <a:chOff x="0" y="0"/>
              <a:chExt cx="130" cy="344"/>
            </a:xfrm>
          </p:grpSpPr>
          <p:sp>
            <p:nvSpPr>
              <p:cNvPr id="52277" name="AutoShape 12"/>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78" name="Rectangle 13"/>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4" name="Group 14"/>
            <p:cNvGrpSpPr>
              <a:grpSpLocks/>
            </p:cNvGrpSpPr>
            <p:nvPr/>
          </p:nvGrpSpPr>
          <p:grpSpPr bwMode="auto">
            <a:xfrm flipH="1">
              <a:off x="1164" y="412"/>
              <a:ext cx="130" cy="344"/>
              <a:chOff x="0" y="0"/>
              <a:chExt cx="130" cy="344"/>
            </a:xfrm>
          </p:grpSpPr>
          <p:sp>
            <p:nvSpPr>
              <p:cNvPr id="52275" name="AutoShape 15"/>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76" name="Rectangle 16"/>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5" name="Group 17"/>
            <p:cNvGrpSpPr>
              <a:grpSpLocks/>
            </p:cNvGrpSpPr>
            <p:nvPr/>
          </p:nvGrpSpPr>
          <p:grpSpPr bwMode="auto">
            <a:xfrm flipH="1">
              <a:off x="947" y="932"/>
              <a:ext cx="130" cy="344"/>
              <a:chOff x="0" y="0"/>
              <a:chExt cx="130" cy="344"/>
            </a:xfrm>
          </p:grpSpPr>
          <p:sp>
            <p:nvSpPr>
              <p:cNvPr id="52273" name="AutoShape 18"/>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74" name="Rectangle 19"/>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6" name="Group 20"/>
            <p:cNvGrpSpPr>
              <a:grpSpLocks/>
            </p:cNvGrpSpPr>
            <p:nvPr/>
          </p:nvGrpSpPr>
          <p:grpSpPr bwMode="auto">
            <a:xfrm flipH="1">
              <a:off x="817" y="628"/>
              <a:ext cx="130" cy="344"/>
              <a:chOff x="0" y="0"/>
              <a:chExt cx="130" cy="344"/>
            </a:xfrm>
          </p:grpSpPr>
          <p:sp>
            <p:nvSpPr>
              <p:cNvPr id="52271" name="AutoShape 21"/>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72" name="Rectangle 22"/>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7" name="Group 23"/>
            <p:cNvGrpSpPr>
              <a:grpSpLocks/>
            </p:cNvGrpSpPr>
            <p:nvPr/>
          </p:nvGrpSpPr>
          <p:grpSpPr bwMode="auto">
            <a:xfrm flipH="1">
              <a:off x="989" y="150"/>
              <a:ext cx="130" cy="344"/>
              <a:chOff x="0" y="0"/>
              <a:chExt cx="130" cy="344"/>
            </a:xfrm>
          </p:grpSpPr>
          <p:sp>
            <p:nvSpPr>
              <p:cNvPr id="52269" name="AutoShape 24"/>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70" name="Rectangle 25"/>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8" name="Group 26"/>
            <p:cNvGrpSpPr>
              <a:grpSpLocks/>
            </p:cNvGrpSpPr>
            <p:nvPr/>
          </p:nvGrpSpPr>
          <p:grpSpPr bwMode="auto">
            <a:xfrm flipH="1">
              <a:off x="1294" y="1107"/>
              <a:ext cx="130" cy="344"/>
              <a:chOff x="0" y="0"/>
              <a:chExt cx="130" cy="344"/>
            </a:xfrm>
          </p:grpSpPr>
          <p:sp>
            <p:nvSpPr>
              <p:cNvPr id="52267" name="AutoShape 27"/>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68" name="Rectangle 28"/>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9" name="Group 29"/>
            <p:cNvGrpSpPr>
              <a:grpSpLocks/>
            </p:cNvGrpSpPr>
            <p:nvPr/>
          </p:nvGrpSpPr>
          <p:grpSpPr bwMode="auto">
            <a:xfrm flipH="1">
              <a:off x="772" y="1237"/>
              <a:ext cx="132" cy="344"/>
              <a:chOff x="0" y="0"/>
              <a:chExt cx="131" cy="344"/>
            </a:xfrm>
          </p:grpSpPr>
          <p:sp>
            <p:nvSpPr>
              <p:cNvPr id="52265" name="AutoShape 30"/>
              <p:cNvSpPr>
                <a:spLocks/>
              </p:cNvSpPr>
              <p:nvPr/>
            </p:nvSpPr>
            <p:spPr bwMode="auto">
              <a:xfrm>
                <a:off x="0" y="106"/>
                <a:ext cx="131"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238" y="0"/>
                    </a:moveTo>
                    <a:lnTo>
                      <a:pt x="0" y="6326"/>
                    </a:lnTo>
                    <a:lnTo>
                      <a:pt x="0" y="15274"/>
                    </a:lnTo>
                    <a:lnTo>
                      <a:pt x="6238" y="21600"/>
                    </a:lnTo>
                    <a:lnTo>
                      <a:pt x="15362" y="21600"/>
                    </a:lnTo>
                    <a:lnTo>
                      <a:pt x="21600" y="15274"/>
                    </a:lnTo>
                    <a:lnTo>
                      <a:pt x="21600" y="6326"/>
                    </a:lnTo>
                    <a:lnTo>
                      <a:pt x="15362" y="0"/>
                    </a:lnTo>
                    <a:close/>
                    <a:moveTo>
                      <a:pt x="6238"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66" name="Rectangle 31"/>
              <p:cNvSpPr>
                <a:spLocks/>
              </p:cNvSpPr>
              <p:nvPr/>
            </p:nvSpPr>
            <p:spPr bwMode="auto">
              <a:xfrm flipH="1">
                <a:off x="56"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40" name="Group 32"/>
            <p:cNvGrpSpPr>
              <a:grpSpLocks/>
            </p:cNvGrpSpPr>
            <p:nvPr/>
          </p:nvGrpSpPr>
          <p:grpSpPr bwMode="auto">
            <a:xfrm flipH="1">
              <a:off x="1294" y="802"/>
              <a:ext cx="130" cy="344"/>
              <a:chOff x="0" y="0"/>
              <a:chExt cx="130" cy="344"/>
            </a:xfrm>
          </p:grpSpPr>
          <p:sp>
            <p:nvSpPr>
              <p:cNvPr id="52263" name="AutoShape 33"/>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64" name="Rectangle 34"/>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sp>
          <p:nvSpPr>
            <p:cNvPr id="52241" name="Rectangle 35"/>
            <p:cNvSpPr>
              <a:spLocks/>
            </p:cNvSpPr>
            <p:nvPr/>
          </p:nvSpPr>
          <p:spPr bwMode="auto">
            <a:xfrm rot="5400000">
              <a:off x="-356" y="914"/>
              <a:ext cx="912" cy="200"/>
            </a:xfrm>
            <a:prstGeom prst="rect">
              <a:avLst/>
            </a:prstGeom>
            <a:noFill/>
            <a:ln w="12700">
              <a:noFill/>
              <a:miter lim="800000"/>
              <a:headEnd/>
              <a:tailEnd/>
            </a:ln>
          </p:spPr>
          <p:txBody>
            <a:bodyPr lIns="0" tIns="0" rIns="57799" bIns="0">
              <a:prstTxWarp prst="textNoShape">
                <a:avLst/>
              </a:prstTxWarp>
            </a:bodyPr>
            <a:lstStyle/>
            <a:p>
              <a:pPr marL="57150">
                <a:spcBef>
                  <a:spcPts val="1063"/>
                </a:spcBef>
              </a:pPr>
              <a:r>
                <a:rPr lang="en-US" sz="1600">
                  <a:solidFill>
                    <a:schemeClr val="tx1"/>
                  </a:solidFill>
                  <a:ea typeface="Times New Roman" charset="0"/>
                  <a:cs typeface="Times New Roman" charset="0"/>
                </a:rPr>
                <a:t>sensors</a:t>
              </a:r>
            </a:p>
          </p:txBody>
        </p:sp>
        <p:sp>
          <p:nvSpPr>
            <p:cNvPr id="52242" name="Rectangle 36"/>
            <p:cNvSpPr>
              <a:spLocks/>
            </p:cNvSpPr>
            <p:nvPr/>
          </p:nvSpPr>
          <p:spPr bwMode="auto">
            <a:xfrm rot="5400000">
              <a:off x="1337" y="958"/>
              <a:ext cx="1000" cy="200"/>
            </a:xfrm>
            <a:prstGeom prst="rect">
              <a:avLst/>
            </a:prstGeom>
            <a:noFill/>
            <a:ln w="12700">
              <a:noFill/>
              <a:miter lim="800000"/>
              <a:headEnd/>
              <a:tailEnd/>
            </a:ln>
          </p:spPr>
          <p:txBody>
            <a:bodyPr lIns="0" tIns="0" rIns="57799" bIns="0">
              <a:prstTxWarp prst="textNoShape">
                <a:avLst/>
              </a:prstTxWarp>
            </a:bodyPr>
            <a:lstStyle/>
            <a:p>
              <a:pPr marL="57150">
                <a:spcBef>
                  <a:spcPts val="1063"/>
                </a:spcBef>
              </a:pPr>
              <a:r>
                <a:rPr lang="en-US" sz="1600">
                  <a:solidFill>
                    <a:schemeClr val="tx1"/>
                  </a:solidFill>
                  <a:ea typeface="Times New Roman" charset="0"/>
                  <a:cs typeface="Times New Roman" charset="0"/>
                </a:rPr>
                <a:t>effectors</a:t>
              </a:r>
            </a:p>
          </p:txBody>
        </p:sp>
        <p:sp>
          <p:nvSpPr>
            <p:cNvPr id="52243" name="Rectangle 37"/>
            <p:cNvSpPr>
              <a:spLocks/>
            </p:cNvSpPr>
            <p:nvPr/>
          </p:nvSpPr>
          <p:spPr bwMode="auto">
            <a:xfrm>
              <a:off x="598" y="0"/>
              <a:ext cx="696" cy="200"/>
            </a:xfrm>
            <a:prstGeom prst="rect">
              <a:avLst/>
            </a:prstGeom>
            <a:noFill/>
            <a:ln w="12700">
              <a:noFill/>
              <a:miter lim="800000"/>
              <a:headEnd/>
              <a:tailEnd/>
            </a:ln>
          </p:spPr>
          <p:txBody>
            <a:bodyPr lIns="0" tIns="0" rIns="57799" bIns="0">
              <a:prstTxWarp prst="textNoShape">
                <a:avLst/>
              </a:prstTxWarp>
            </a:bodyPr>
            <a:lstStyle/>
            <a:p>
              <a:pPr marL="57150">
                <a:spcBef>
                  <a:spcPts val="1063"/>
                </a:spcBef>
              </a:pPr>
              <a:r>
                <a:rPr lang="en-US" sz="1600">
                  <a:solidFill>
                    <a:schemeClr val="tx1"/>
                  </a:solidFill>
                  <a:ea typeface="Times New Roman" charset="0"/>
                  <a:cs typeface="Times New Roman" charset="0"/>
                </a:rPr>
                <a:t>Agent</a:t>
              </a:r>
            </a:p>
          </p:txBody>
        </p:sp>
        <p:sp>
          <p:nvSpPr>
            <p:cNvPr id="52244" name="Line 38"/>
            <p:cNvSpPr>
              <a:spLocks noChangeShapeType="1"/>
            </p:cNvSpPr>
            <p:nvPr/>
          </p:nvSpPr>
          <p:spPr bwMode="auto">
            <a:xfrm rot="10800000" flipH="1">
              <a:off x="208" y="562"/>
              <a:ext cx="347" cy="130"/>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45" name="Line 39"/>
            <p:cNvSpPr>
              <a:spLocks noChangeShapeType="1"/>
            </p:cNvSpPr>
            <p:nvPr/>
          </p:nvSpPr>
          <p:spPr bwMode="auto">
            <a:xfrm rot="10800000" flipH="1">
              <a:off x="208" y="822"/>
              <a:ext cx="609" cy="8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46" name="Line 40"/>
            <p:cNvSpPr>
              <a:spLocks noChangeShapeType="1"/>
            </p:cNvSpPr>
            <p:nvPr/>
          </p:nvSpPr>
          <p:spPr bwMode="auto">
            <a:xfrm>
              <a:off x="685" y="605"/>
              <a:ext cx="175" cy="130"/>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47" name="Line 41"/>
            <p:cNvSpPr>
              <a:spLocks noChangeShapeType="1"/>
            </p:cNvSpPr>
            <p:nvPr/>
          </p:nvSpPr>
          <p:spPr bwMode="auto">
            <a:xfrm flipH="1">
              <a:off x="860" y="387"/>
              <a:ext cx="172" cy="348"/>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48" name="Line 42"/>
            <p:cNvSpPr>
              <a:spLocks noChangeShapeType="1"/>
            </p:cNvSpPr>
            <p:nvPr/>
          </p:nvSpPr>
          <p:spPr bwMode="auto">
            <a:xfrm rot="10800000" flipH="1">
              <a:off x="858" y="1167"/>
              <a:ext cx="132" cy="176"/>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49" name="Line 43"/>
            <p:cNvSpPr>
              <a:spLocks noChangeShapeType="1"/>
            </p:cNvSpPr>
            <p:nvPr/>
          </p:nvSpPr>
          <p:spPr bwMode="auto">
            <a:xfrm>
              <a:off x="947" y="779"/>
              <a:ext cx="347" cy="173"/>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0" name="Line 44"/>
            <p:cNvSpPr>
              <a:spLocks noChangeShapeType="1"/>
            </p:cNvSpPr>
            <p:nvPr/>
          </p:nvSpPr>
          <p:spPr bwMode="auto">
            <a:xfrm rot="10800000" flipH="1">
              <a:off x="1034" y="995"/>
              <a:ext cx="260" cy="44"/>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1" name="Line 45"/>
            <p:cNvSpPr>
              <a:spLocks noChangeShapeType="1"/>
            </p:cNvSpPr>
            <p:nvPr/>
          </p:nvSpPr>
          <p:spPr bwMode="auto">
            <a:xfrm>
              <a:off x="685" y="952"/>
              <a:ext cx="609" cy="2"/>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2" name="Line 46"/>
            <p:cNvSpPr>
              <a:spLocks noChangeShapeType="1"/>
            </p:cNvSpPr>
            <p:nvPr/>
          </p:nvSpPr>
          <p:spPr bwMode="auto">
            <a:xfrm rot="10800000" flipH="1">
              <a:off x="947" y="605"/>
              <a:ext cx="217" cy="174"/>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3" name="Line 47"/>
            <p:cNvSpPr>
              <a:spLocks noChangeShapeType="1"/>
            </p:cNvSpPr>
            <p:nvPr/>
          </p:nvSpPr>
          <p:spPr bwMode="auto">
            <a:xfrm>
              <a:off x="1294" y="562"/>
              <a:ext cx="388" cy="173"/>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4" name="Line 48"/>
            <p:cNvSpPr>
              <a:spLocks noChangeShapeType="1"/>
            </p:cNvSpPr>
            <p:nvPr/>
          </p:nvSpPr>
          <p:spPr bwMode="auto">
            <a:xfrm>
              <a:off x="1075" y="387"/>
              <a:ext cx="260" cy="522"/>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5" name="Line 49"/>
            <p:cNvSpPr>
              <a:spLocks noChangeShapeType="1"/>
            </p:cNvSpPr>
            <p:nvPr/>
          </p:nvSpPr>
          <p:spPr bwMode="auto">
            <a:xfrm rot="10800000" flipH="1">
              <a:off x="1424" y="822"/>
              <a:ext cx="258" cy="130"/>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6" name="Line 50"/>
            <p:cNvSpPr>
              <a:spLocks noChangeShapeType="1"/>
            </p:cNvSpPr>
            <p:nvPr/>
          </p:nvSpPr>
          <p:spPr bwMode="auto">
            <a:xfrm rot="10800000">
              <a:off x="1077" y="1125"/>
              <a:ext cx="260" cy="89"/>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7" name="Line 51"/>
            <p:cNvSpPr>
              <a:spLocks noChangeShapeType="1"/>
            </p:cNvSpPr>
            <p:nvPr/>
          </p:nvSpPr>
          <p:spPr bwMode="auto">
            <a:xfrm>
              <a:off x="642" y="1039"/>
              <a:ext cx="173" cy="305"/>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grpSp>
          <p:nvGrpSpPr>
            <p:cNvPr id="52258" name="Group 52"/>
            <p:cNvGrpSpPr>
              <a:grpSpLocks/>
            </p:cNvGrpSpPr>
            <p:nvPr/>
          </p:nvGrpSpPr>
          <p:grpSpPr bwMode="auto">
            <a:xfrm flipH="1">
              <a:off x="510" y="150"/>
              <a:ext cx="130" cy="344"/>
              <a:chOff x="0" y="0"/>
              <a:chExt cx="130" cy="344"/>
            </a:xfrm>
          </p:grpSpPr>
          <p:sp>
            <p:nvSpPr>
              <p:cNvPr id="52261" name="AutoShape 53"/>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62" name="Rectangle 54"/>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sp>
          <p:nvSpPr>
            <p:cNvPr id="52259" name="Line 55"/>
            <p:cNvSpPr>
              <a:spLocks noChangeShapeType="1"/>
            </p:cNvSpPr>
            <p:nvPr/>
          </p:nvSpPr>
          <p:spPr bwMode="auto">
            <a:xfrm rot="10800000" flipH="1">
              <a:off x="120" y="344"/>
              <a:ext cx="390" cy="218"/>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60" name="Line 56"/>
            <p:cNvSpPr>
              <a:spLocks noChangeShapeType="1"/>
            </p:cNvSpPr>
            <p:nvPr/>
          </p:nvSpPr>
          <p:spPr bwMode="auto">
            <a:xfrm>
              <a:off x="597" y="344"/>
              <a:ext cx="1042" cy="261"/>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gr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0"/>
          </p:nvPr>
        </p:nvSpPr>
        <p:spPr>
          <a:noFill/>
        </p:spPr>
        <p:txBody>
          <a:bodyPr/>
          <a:lstStyle/>
          <a:p>
            <a:fld id="{5F107BC8-C1A8-8347-B3C9-E9BC113311A8}" type="slidenum">
              <a:rPr lang="en-US" smtClean="0"/>
              <a:pPr/>
              <a:t>36</a:t>
            </a:fld>
            <a:endParaRPr lang="en-US" smtClean="0"/>
          </a:p>
        </p:txBody>
      </p:sp>
      <p:pic>
        <p:nvPicPr>
          <p:cNvPr id="5325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3252" name="Rectangle 2"/>
          <p:cNvSpPr>
            <a:spLocks noGrp="1" noChangeArrowheads="1"/>
          </p:cNvSpPr>
          <p:nvPr>
            <p:ph type="title"/>
          </p:nvPr>
        </p:nvSpPr>
        <p:spPr/>
        <p:txBody>
          <a:bodyPr rIns="166398"/>
          <a:lstStyle/>
          <a:p>
            <a:pPr marL="57150" indent="0" eaLnBrk="1" hangingPunct="1"/>
            <a:r>
              <a:rPr lang="en-US"/>
              <a:t>Course Overview (cont.)</a:t>
            </a:r>
          </a:p>
        </p:txBody>
      </p:sp>
      <p:sp>
        <p:nvSpPr>
          <p:cNvPr id="53253" name="Rectangle 3"/>
          <p:cNvSpPr>
            <a:spLocks noGrp="1" noChangeArrowheads="1"/>
          </p:cNvSpPr>
          <p:nvPr>
            <p:ph type="body" idx="1"/>
          </p:nvPr>
        </p:nvSpPr>
        <p:spPr>
          <a:xfrm>
            <a:off x="647700" y="2438400"/>
            <a:ext cx="8242300" cy="7315200"/>
          </a:xfrm>
        </p:spPr>
        <p:txBody>
          <a:bodyPr rIns="166398"/>
          <a:lstStyle/>
          <a:p>
            <a:pPr marL="544513" indent="-487363" algn="ctr" eaLnBrk="1" hangingPunct="1">
              <a:buFont typeface="Tahoma" charset="0"/>
              <a:buNone/>
            </a:pPr>
            <a:endParaRPr lang="en-US" b="1" dirty="0">
              <a:solidFill>
                <a:srgbClr val="0066FF"/>
              </a:solidFill>
              <a:ea typeface="ヒラギノ角ゴ ProN W6" charset="-128"/>
              <a:cs typeface="ヒラギノ角ゴ ProN W6" charset="-128"/>
            </a:endParaRPr>
          </a:p>
          <a:p>
            <a:pPr marL="544513" indent="-487363" eaLnBrk="1" hangingPunct="1"/>
            <a:r>
              <a:rPr lang="en-US" sz="2400" b="1" dirty="0" smtClean="0">
                <a:solidFill>
                  <a:srgbClr val="FF0000"/>
                </a:solidFill>
              </a:rPr>
              <a:t>02-</a:t>
            </a:r>
            <a:r>
              <a:rPr lang="en-US" sz="2400" b="1" dirty="0">
                <a:solidFill>
                  <a:srgbClr val="FF0000"/>
                </a:solidFill>
              </a:rPr>
              <a:t>Problem solving and search. </a:t>
            </a:r>
            <a:r>
              <a:rPr lang="en-US" sz="2400" dirty="0">
                <a:solidFill>
                  <a:srgbClr val="996633"/>
                </a:solidFill>
              </a:rPr>
              <a:t>[AIMA Ch 3]</a:t>
            </a:r>
            <a:r>
              <a:rPr lang="en-US" sz="2400" dirty="0"/>
              <a:t> Example: measuring problem. Types of problems. More example problems. Basic idea behind search algorithms. Complexity. Combinatorial explosion and NP completeness. Polynomial hierarchy.</a:t>
            </a:r>
            <a:r>
              <a:rPr lang="en-US" sz="2400" dirty="0">
                <a:solidFill>
                  <a:srgbClr val="FF0000"/>
                </a:solidFill>
              </a:rPr>
              <a:t> </a:t>
            </a:r>
          </a:p>
          <a:p>
            <a:pPr marL="544513" indent="-487363" eaLnBrk="1" hangingPunct="1"/>
            <a:endParaRPr lang="en-US" sz="2400" dirty="0">
              <a:solidFill>
                <a:srgbClr val="FF0000"/>
              </a:solidFill>
            </a:endParaRPr>
          </a:p>
          <a:p>
            <a:pPr marL="544513" indent="-487363" eaLnBrk="1" hangingPunct="1"/>
            <a:r>
              <a:rPr lang="en-US" sz="2400" b="1" dirty="0" smtClean="0">
                <a:solidFill>
                  <a:srgbClr val="FF0000"/>
                </a:solidFill>
              </a:rPr>
              <a:t>03/04-</a:t>
            </a:r>
            <a:r>
              <a:rPr lang="en-US" sz="2400" b="1" dirty="0">
                <a:solidFill>
                  <a:srgbClr val="FF0000"/>
                </a:solidFill>
              </a:rPr>
              <a:t>Uninformed search. </a:t>
            </a:r>
            <a:r>
              <a:rPr lang="en-US" sz="2400" dirty="0">
                <a:solidFill>
                  <a:srgbClr val="996633"/>
                </a:solidFill>
              </a:rPr>
              <a:t>[AIMA Ch 3]</a:t>
            </a:r>
            <a:r>
              <a:rPr lang="en-US" sz="2400" dirty="0">
                <a:solidFill>
                  <a:srgbClr val="FF0000"/>
                </a:solidFill>
              </a:rPr>
              <a:t> </a:t>
            </a:r>
            <a:r>
              <a:rPr lang="en-US" sz="2400" dirty="0"/>
              <a:t>Depth-first. Breadth-first. Uniform-cost. Depth-limited. Iterative deepening. Examples. Properties. </a:t>
            </a:r>
          </a:p>
          <a:p>
            <a:pPr marL="544513" indent="-487363" eaLnBrk="1" hangingPunct="1"/>
            <a:endParaRPr lang="en-US" sz="2400" dirty="0"/>
          </a:p>
          <a:p>
            <a:pPr marL="544513" indent="-487363" eaLnBrk="1" hangingPunct="1"/>
            <a:r>
              <a:rPr lang="en-US" sz="2400" b="1" dirty="0" smtClean="0">
                <a:solidFill>
                  <a:srgbClr val="FF0000"/>
                </a:solidFill>
              </a:rPr>
              <a:t>05/06-</a:t>
            </a:r>
            <a:r>
              <a:rPr lang="en-US" sz="2400" b="1" dirty="0">
                <a:solidFill>
                  <a:srgbClr val="FF0000"/>
                </a:solidFill>
              </a:rPr>
              <a:t>Informed search. </a:t>
            </a:r>
            <a:r>
              <a:rPr lang="en-US" sz="2400" dirty="0">
                <a:solidFill>
                  <a:srgbClr val="996633"/>
                </a:solidFill>
              </a:rPr>
              <a:t>[AIMA Ch 4]</a:t>
            </a:r>
            <a:r>
              <a:rPr lang="en-US" sz="2400" dirty="0">
                <a:solidFill>
                  <a:srgbClr val="FF0000"/>
                </a:solidFill>
              </a:rPr>
              <a:t> </a:t>
            </a:r>
            <a:r>
              <a:rPr lang="en-US" sz="2400" dirty="0"/>
              <a:t>Best-first. A* search. Heuristics. Hill climbing. Problem of local </a:t>
            </a:r>
            <a:r>
              <a:rPr lang="en-US" sz="2400" dirty="0" err="1"/>
              <a:t>extrema</a:t>
            </a:r>
            <a:r>
              <a:rPr lang="en-US" sz="2400" dirty="0"/>
              <a:t>. Simulated annealing.</a:t>
            </a:r>
            <a:r>
              <a:rPr lang="en-US" sz="2400" dirty="0" smtClean="0"/>
              <a:t> Genetic algorithms.</a:t>
            </a:r>
            <a:endParaRPr lang="en-US" sz="2400" dirty="0"/>
          </a:p>
        </p:txBody>
      </p:sp>
      <p:grpSp>
        <p:nvGrpSpPr>
          <p:cNvPr id="53254" name="Group 4"/>
          <p:cNvGrpSpPr>
            <a:grpSpLocks/>
          </p:cNvGrpSpPr>
          <p:nvPr/>
        </p:nvGrpSpPr>
        <p:grpSpPr bwMode="auto">
          <a:xfrm>
            <a:off x="8991600" y="2489200"/>
            <a:ext cx="2959100" cy="2125663"/>
            <a:chOff x="0" y="0"/>
            <a:chExt cx="1864" cy="1339"/>
          </a:xfrm>
        </p:grpSpPr>
        <p:grpSp>
          <p:nvGrpSpPr>
            <p:cNvPr id="53266" name="Group 5"/>
            <p:cNvGrpSpPr>
              <a:grpSpLocks/>
            </p:cNvGrpSpPr>
            <p:nvPr/>
          </p:nvGrpSpPr>
          <p:grpSpPr bwMode="auto">
            <a:xfrm>
              <a:off x="152" y="0"/>
              <a:ext cx="1637" cy="871"/>
              <a:chOff x="0" y="0"/>
              <a:chExt cx="1636" cy="871"/>
            </a:xfrm>
          </p:grpSpPr>
          <p:grpSp>
            <p:nvGrpSpPr>
              <p:cNvPr id="53268" name="Group 6"/>
              <p:cNvGrpSpPr>
                <a:grpSpLocks/>
              </p:cNvGrpSpPr>
              <p:nvPr/>
            </p:nvGrpSpPr>
            <p:grpSpPr bwMode="auto">
              <a:xfrm>
                <a:off x="0" y="493"/>
                <a:ext cx="408" cy="378"/>
                <a:chOff x="0" y="0"/>
                <a:chExt cx="408" cy="377"/>
              </a:xfrm>
            </p:grpSpPr>
            <p:sp>
              <p:nvSpPr>
                <p:cNvPr id="53279" name="AutoShape 7"/>
                <p:cNvSpPr>
                  <a:spLocks/>
                </p:cNvSpPr>
                <p:nvPr/>
              </p:nvSpPr>
              <p:spPr bwMode="auto">
                <a:xfrm>
                  <a:off x="0" y="0"/>
                  <a:ext cx="408" cy="368"/>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996"/>
                        <a:pt x="0" y="2225"/>
                      </a:cubicBezTo>
                      <a:lnTo>
                        <a:pt x="0" y="19375"/>
                      </a:lnTo>
                      <a:cubicBezTo>
                        <a:pt x="0" y="20604"/>
                        <a:pt x="4835" y="21600"/>
                        <a:pt x="10800" y="21600"/>
                      </a:cubicBezTo>
                      <a:cubicBezTo>
                        <a:pt x="16765" y="21600"/>
                        <a:pt x="21600" y="20604"/>
                        <a:pt x="21600" y="19375"/>
                      </a:cubicBezTo>
                      <a:lnTo>
                        <a:pt x="21600" y="2225"/>
                      </a:lnTo>
                      <a:cubicBezTo>
                        <a:pt x="21600" y="996"/>
                        <a:pt x="16765" y="0"/>
                        <a:pt x="10800" y="0"/>
                      </a:cubicBezTo>
                      <a:close/>
                      <a:moveTo>
                        <a:pt x="10800"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3280" name="AutoShape 8"/>
                <p:cNvSpPr>
                  <a:spLocks/>
                </p:cNvSpPr>
                <p:nvPr/>
              </p:nvSpPr>
              <p:spPr bwMode="auto">
                <a:xfrm>
                  <a:off x="0" y="0"/>
                  <a:ext cx="408" cy="75"/>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FF8433"/>
                </a:solidFill>
                <a:ln w="12700">
                  <a:noFill/>
                  <a:round/>
                  <a:headEnd/>
                  <a:tailEnd/>
                </a:ln>
              </p:spPr>
              <p:txBody>
                <a:bodyPr lIns="0" tIns="0" rIns="0" bIns="0">
                  <a:prstTxWarp prst="textNoShape">
                    <a:avLst/>
                  </a:prstTxWarp>
                </a:bodyPr>
                <a:lstStyle/>
                <a:p>
                  <a:endParaRPr lang="en-US"/>
                </a:p>
              </p:txBody>
            </p:sp>
            <p:sp>
              <p:nvSpPr>
                <p:cNvPr id="53281" name="AutoShape 9"/>
                <p:cNvSpPr>
                  <a:spLocks/>
                </p:cNvSpPr>
                <p:nvPr/>
              </p:nvSpPr>
              <p:spPr bwMode="auto">
                <a:xfrm>
                  <a:off x="0" y="37"/>
                  <a:ext cx="408" cy="38"/>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0" y="0"/>
                      </a:moveTo>
                      <a:cubicBezTo>
                        <a:pt x="0" y="11929"/>
                        <a:pt x="4835" y="21600"/>
                        <a:pt x="10800" y="21600"/>
                      </a:cubicBezTo>
                      <a:cubicBezTo>
                        <a:pt x="16765" y="21600"/>
                        <a:pt x="21600" y="11929"/>
                        <a:pt x="21600" y="0"/>
                      </a:cubicBezTo>
                    </a:path>
                  </a:pathLst>
                </a:custGeom>
                <a:noFill/>
                <a:ln w="12700">
                  <a:solidFill>
                    <a:schemeClr val="tx1"/>
                  </a:solidFill>
                  <a:round/>
                  <a:headEnd/>
                  <a:tailEnd/>
                </a:ln>
              </p:spPr>
              <p:txBody>
                <a:bodyPr lIns="0" tIns="0" rIns="0" bIns="0">
                  <a:prstTxWarp prst="textNoShape">
                    <a:avLst/>
                  </a:prstTxWarp>
                </a:bodyPr>
                <a:lstStyle/>
                <a:p>
                  <a:endParaRPr lang="en-US"/>
                </a:p>
              </p:txBody>
            </p:sp>
            <p:sp>
              <p:nvSpPr>
                <p:cNvPr id="53282" name="Rectangle 10"/>
                <p:cNvSpPr>
                  <a:spLocks/>
                </p:cNvSpPr>
                <p:nvPr/>
              </p:nvSpPr>
              <p:spPr bwMode="auto">
                <a:xfrm>
                  <a:off x="13" y="33"/>
                  <a:ext cx="383" cy="344"/>
                </a:xfrm>
                <a:prstGeom prst="rect">
                  <a:avLst/>
                </a:prstGeom>
                <a:noFill/>
                <a:ln w="12700">
                  <a:noFill/>
                  <a:miter lim="800000"/>
                  <a:headEnd/>
                  <a:tailEnd/>
                </a:ln>
              </p:spPr>
              <p:txBody>
                <a:bodyPr wrap="none" lIns="38100" tIns="38100" rIns="113961" bIns="38100" anchor="ctr">
                  <a:prstTxWarp prst="textNoShape">
                    <a:avLst/>
                  </a:prstTxWarp>
                  <a:spAutoFit/>
                </a:bodyPr>
                <a:lstStyle/>
                <a:p>
                  <a:pPr marL="36513" algn="ctr"/>
                  <a:r>
                    <a:rPr lang="en-US" i="1">
                      <a:solidFill>
                        <a:schemeClr val="tx1"/>
                      </a:solidFill>
                      <a:ea typeface="Times New Roman" charset="0"/>
                      <a:cs typeface="Times New Roman" charset="0"/>
                    </a:rPr>
                    <a:t>3 l</a:t>
                  </a:r>
                </a:p>
              </p:txBody>
            </p:sp>
          </p:grpSp>
          <p:grpSp>
            <p:nvGrpSpPr>
              <p:cNvPr id="53269" name="Group 11"/>
              <p:cNvGrpSpPr>
                <a:grpSpLocks/>
              </p:cNvGrpSpPr>
              <p:nvPr/>
            </p:nvGrpSpPr>
            <p:grpSpPr bwMode="auto">
              <a:xfrm>
                <a:off x="614" y="370"/>
                <a:ext cx="408" cy="492"/>
                <a:chOff x="0" y="0"/>
                <a:chExt cx="408" cy="491"/>
              </a:xfrm>
            </p:grpSpPr>
            <p:sp>
              <p:nvSpPr>
                <p:cNvPr id="53275" name="AutoShape 12"/>
                <p:cNvSpPr>
                  <a:spLocks/>
                </p:cNvSpPr>
                <p:nvPr/>
              </p:nvSpPr>
              <p:spPr bwMode="auto">
                <a:xfrm>
                  <a:off x="0" y="0"/>
                  <a:ext cx="408" cy="49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781"/>
                        <a:pt x="0" y="1744"/>
                      </a:cubicBezTo>
                      <a:lnTo>
                        <a:pt x="0" y="19856"/>
                      </a:lnTo>
                      <a:cubicBezTo>
                        <a:pt x="0" y="20819"/>
                        <a:pt x="4835" y="21600"/>
                        <a:pt x="10800" y="21600"/>
                      </a:cubicBezTo>
                      <a:cubicBezTo>
                        <a:pt x="16765" y="21600"/>
                        <a:pt x="21600" y="20819"/>
                        <a:pt x="21600" y="19856"/>
                      </a:cubicBezTo>
                      <a:lnTo>
                        <a:pt x="21600" y="1744"/>
                      </a:lnTo>
                      <a:cubicBezTo>
                        <a:pt x="21600" y="781"/>
                        <a:pt x="16765" y="0"/>
                        <a:pt x="10800" y="0"/>
                      </a:cubicBezTo>
                      <a:close/>
                      <a:moveTo>
                        <a:pt x="10800"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3276" name="AutoShape 13"/>
                <p:cNvSpPr>
                  <a:spLocks/>
                </p:cNvSpPr>
                <p:nvPr/>
              </p:nvSpPr>
              <p:spPr bwMode="auto">
                <a:xfrm>
                  <a:off x="0" y="0"/>
                  <a:ext cx="408" cy="79"/>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FF8433"/>
                </a:solidFill>
                <a:ln w="12700">
                  <a:noFill/>
                  <a:round/>
                  <a:headEnd/>
                  <a:tailEnd/>
                </a:ln>
              </p:spPr>
              <p:txBody>
                <a:bodyPr lIns="0" tIns="0" rIns="0" bIns="0">
                  <a:prstTxWarp prst="textNoShape">
                    <a:avLst/>
                  </a:prstTxWarp>
                </a:bodyPr>
                <a:lstStyle/>
                <a:p>
                  <a:endParaRPr lang="en-US"/>
                </a:p>
              </p:txBody>
            </p:sp>
            <p:sp>
              <p:nvSpPr>
                <p:cNvPr id="53277" name="AutoShape 14"/>
                <p:cNvSpPr>
                  <a:spLocks/>
                </p:cNvSpPr>
                <p:nvPr/>
              </p:nvSpPr>
              <p:spPr bwMode="auto">
                <a:xfrm>
                  <a:off x="0" y="39"/>
                  <a:ext cx="408" cy="40"/>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0" y="0"/>
                      </a:moveTo>
                      <a:cubicBezTo>
                        <a:pt x="0" y="11929"/>
                        <a:pt x="4835" y="21600"/>
                        <a:pt x="10800" y="21600"/>
                      </a:cubicBezTo>
                      <a:cubicBezTo>
                        <a:pt x="16765" y="21600"/>
                        <a:pt x="21600" y="11929"/>
                        <a:pt x="21600" y="0"/>
                      </a:cubicBezTo>
                    </a:path>
                  </a:pathLst>
                </a:custGeom>
                <a:noFill/>
                <a:ln w="12700">
                  <a:solidFill>
                    <a:schemeClr val="tx1"/>
                  </a:solidFill>
                  <a:round/>
                  <a:headEnd/>
                  <a:tailEnd/>
                </a:ln>
              </p:spPr>
              <p:txBody>
                <a:bodyPr lIns="0" tIns="0" rIns="0" bIns="0">
                  <a:prstTxWarp prst="textNoShape">
                    <a:avLst/>
                  </a:prstTxWarp>
                </a:bodyPr>
                <a:lstStyle/>
                <a:p>
                  <a:endParaRPr lang="en-US"/>
                </a:p>
              </p:txBody>
            </p:sp>
            <p:sp>
              <p:nvSpPr>
                <p:cNvPr id="53278" name="Rectangle 15"/>
                <p:cNvSpPr>
                  <a:spLocks/>
                </p:cNvSpPr>
                <p:nvPr/>
              </p:nvSpPr>
              <p:spPr bwMode="auto">
                <a:xfrm>
                  <a:off x="13" y="95"/>
                  <a:ext cx="383" cy="344"/>
                </a:xfrm>
                <a:prstGeom prst="rect">
                  <a:avLst/>
                </a:prstGeom>
                <a:noFill/>
                <a:ln w="12700">
                  <a:noFill/>
                  <a:miter lim="800000"/>
                  <a:headEnd/>
                  <a:tailEnd/>
                </a:ln>
              </p:spPr>
              <p:txBody>
                <a:bodyPr wrap="none" lIns="38100" tIns="38100" rIns="113961" bIns="38100" anchor="ctr">
                  <a:prstTxWarp prst="textNoShape">
                    <a:avLst/>
                  </a:prstTxWarp>
                  <a:spAutoFit/>
                </a:bodyPr>
                <a:lstStyle/>
                <a:p>
                  <a:pPr marL="36513" algn="ctr"/>
                  <a:r>
                    <a:rPr lang="en-US" i="1">
                      <a:solidFill>
                        <a:schemeClr val="tx1"/>
                      </a:solidFill>
                      <a:ea typeface="Times New Roman" charset="0"/>
                      <a:cs typeface="Times New Roman" charset="0"/>
                    </a:rPr>
                    <a:t>5 l</a:t>
                  </a:r>
                </a:p>
              </p:txBody>
            </p:sp>
          </p:grpSp>
          <p:grpSp>
            <p:nvGrpSpPr>
              <p:cNvPr id="53270" name="Group 16"/>
              <p:cNvGrpSpPr>
                <a:grpSpLocks/>
              </p:cNvGrpSpPr>
              <p:nvPr/>
            </p:nvGrpSpPr>
            <p:grpSpPr bwMode="auto">
              <a:xfrm>
                <a:off x="1228" y="0"/>
                <a:ext cx="408" cy="860"/>
                <a:chOff x="0" y="0"/>
                <a:chExt cx="408" cy="860"/>
              </a:xfrm>
            </p:grpSpPr>
            <p:sp>
              <p:nvSpPr>
                <p:cNvPr id="53271" name="AutoShape 17"/>
                <p:cNvSpPr>
                  <a:spLocks/>
                </p:cNvSpPr>
                <p:nvPr/>
              </p:nvSpPr>
              <p:spPr bwMode="auto">
                <a:xfrm>
                  <a:off x="0" y="0"/>
                  <a:ext cx="408" cy="860"/>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475"/>
                        <a:pt x="0" y="1060"/>
                      </a:cubicBezTo>
                      <a:lnTo>
                        <a:pt x="0" y="20540"/>
                      </a:lnTo>
                      <a:cubicBezTo>
                        <a:pt x="0" y="21125"/>
                        <a:pt x="4835" y="21600"/>
                        <a:pt x="10800" y="21600"/>
                      </a:cubicBezTo>
                      <a:cubicBezTo>
                        <a:pt x="16765" y="21600"/>
                        <a:pt x="21600" y="21125"/>
                        <a:pt x="21600" y="20540"/>
                      </a:cubicBezTo>
                      <a:lnTo>
                        <a:pt x="21600" y="1060"/>
                      </a:lnTo>
                      <a:cubicBezTo>
                        <a:pt x="21600" y="475"/>
                        <a:pt x="16765" y="0"/>
                        <a:pt x="10800" y="0"/>
                      </a:cubicBezTo>
                      <a:close/>
                      <a:moveTo>
                        <a:pt x="10800"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3272" name="AutoShape 18"/>
                <p:cNvSpPr>
                  <a:spLocks/>
                </p:cNvSpPr>
                <p:nvPr/>
              </p:nvSpPr>
              <p:spPr bwMode="auto">
                <a:xfrm>
                  <a:off x="0" y="0"/>
                  <a:ext cx="408" cy="84"/>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4833"/>
                        <a:pt x="0" y="10795"/>
                      </a:cubicBezTo>
                      <a:cubicBezTo>
                        <a:pt x="0" y="16762"/>
                        <a:pt x="4835" y="21600"/>
                        <a:pt x="10800" y="21600"/>
                      </a:cubicBezTo>
                      <a:cubicBezTo>
                        <a:pt x="16765" y="21600"/>
                        <a:pt x="21600" y="16762"/>
                        <a:pt x="21600" y="10795"/>
                      </a:cubicBezTo>
                      <a:cubicBezTo>
                        <a:pt x="21600" y="4833"/>
                        <a:pt x="16765" y="0"/>
                        <a:pt x="10800" y="0"/>
                      </a:cubicBezTo>
                      <a:close/>
                      <a:moveTo>
                        <a:pt x="10800" y="0"/>
                      </a:moveTo>
                    </a:path>
                  </a:pathLst>
                </a:custGeom>
                <a:solidFill>
                  <a:srgbClr val="FF8433"/>
                </a:solidFill>
                <a:ln w="12700">
                  <a:noFill/>
                  <a:round/>
                  <a:headEnd/>
                  <a:tailEnd/>
                </a:ln>
              </p:spPr>
              <p:txBody>
                <a:bodyPr lIns="0" tIns="0" rIns="0" bIns="0">
                  <a:prstTxWarp prst="textNoShape">
                    <a:avLst/>
                  </a:prstTxWarp>
                </a:bodyPr>
                <a:lstStyle/>
                <a:p>
                  <a:endParaRPr lang="en-US"/>
                </a:p>
              </p:txBody>
            </p:sp>
            <p:sp>
              <p:nvSpPr>
                <p:cNvPr id="53273" name="AutoShape 19"/>
                <p:cNvSpPr>
                  <a:spLocks/>
                </p:cNvSpPr>
                <p:nvPr/>
              </p:nvSpPr>
              <p:spPr bwMode="auto">
                <a:xfrm>
                  <a:off x="0" y="44"/>
                  <a:ext cx="408" cy="42"/>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0" y="0"/>
                      </a:moveTo>
                      <a:cubicBezTo>
                        <a:pt x="0" y="11929"/>
                        <a:pt x="4835" y="21600"/>
                        <a:pt x="10800" y="21600"/>
                      </a:cubicBezTo>
                      <a:cubicBezTo>
                        <a:pt x="16765" y="21600"/>
                        <a:pt x="21600" y="11929"/>
                        <a:pt x="21600" y="0"/>
                      </a:cubicBezTo>
                    </a:path>
                  </a:pathLst>
                </a:custGeom>
                <a:noFill/>
                <a:ln w="12700">
                  <a:solidFill>
                    <a:schemeClr val="tx1"/>
                  </a:solidFill>
                  <a:round/>
                  <a:headEnd/>
                  <a:tailEnd/>
                </a:ln>
              </p:spPr>
              <p:txBody>
                <a:bodyPr lIns="0" tIns="0" rIns="0" bIns="0">
                  <a:prstTxWarp prst="textNoShape">
                    <a:avLst/>
                  </a:prstTxWarp>
                </a:bodyPr>
                <a:lstStyle/>
                <a:p>
                  <a:endParaRPr lang="en-US"/>
                </a:p>
              </p:txBody>
            </p:sp>
            <p:sp>
              <p:nvSpPr>
                <p:cNvPr id="53274" name="Rectangle 20"/>
                <p:cNvSpPr>
                  <a:spLocks/>
                </p:cNvSpPr>
                <p:nvPr/>
              </p:nvSpPr>
              <p:spPr bwMode="auto">
                <a:xfrm>
                  <a:off x="13" y="283"/>
                  <a:ext cx="383" cy="344"/>
                </a:xfrm>
                <a:prstGeom prst="rect">
                  <a:avLst/>
                </a:prstGeom>
                <a:noFill/>
                <a:ln w="12700">
                  <a:noFill/>
                  <a:miter lim="800000"/>
                  <a:headEnd/>
                  <a:tailEnd/>
                </a:ln>
              </p:spPr>
              <p:txBody>
                <a:bodyPr wrap="none" lIns="38100" tIns="38100" rIns="113961" bIns="38100" anchor="ctr">
                  <a:prstTxWarp prst="textNoShape">
                    <a:avLst/>
                  </a:prstTxWarp>
                  <a:spAutoFit/>
                </a:bodyPr>
                <a:lstStyle/>
                <a:p>
                  <a:pPr marL="36513" algn="ctr"/>
                  <a:r>
                    <a:rPr lang="en-US" i="1">
                      <a:solidFill>
                        <a:schemeClr val="tx1"/>
                      </a:solidFill>
                      <a:ea typeface="Times New Roman" charset="0"/>
                      <a:cs typeface="Times New Roman" charset="0"/>
                    </a:rPr>
                    <a:t>9 l</a:t>
                  </a:r>
                </a:p>
              </p:txBody>
            </p:sp>
          </p:grpSp>
        </p:grpSp>
        <p:sp>
          <p:nvSpPr>
            <p:cNvPr id="53267" name="Rectangle 21"/>
            <p:cNvSpPr>
              <a:spLocks/>
            </p:cNvSpPr>
            <p:nvPr/>
          </p:nvSpPr>
          <p:spPr bwMode="auto">
            <a:xfrm>
              <a:off x="0" y="875"/>
              <a:ext cx="1864" cy="464"/>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1800">
                  <a:solidFill>
                    <a:schemeClr val="tx1"/>
                  </a:solidFill>
                  <a:latin typeface="Comic Sans MS" charset="0"/>
                  <a:ea typeface="Comic Sans MS" charset="0"/>
                  <a:cs typeface="Comic Sans MS" charset="0"/>
                  <a:sym typeface="Comic Sans MS" charset="0"/>
                </a:rPr>
                <a:t>Using these 3 buckets,</a:t>
              </a:r>
            </a:p>
            <a:p>
              <a:pPr marL="57150"/>
              <a:r>
                <a:rPr lang="en-US" sz="1800">
                  <a:solidFill>
                    <a:schemeClr val="tx1"/>
                  </a:solidFill>
                  <a:latin typeface="Comic Sans MS" charset="0"/>
                  <a:ea typeface="Comic Sans MS" charset="0"/>
                  <a:cs typeface="Comic Sans MS" charset="0"/>
                  <a:sym typeface="Comic Sans MS" charset="0"/>
                </a:rPr>
                <a:t>measure 7 liters of water.</a:t>
              </a:r>
            </a:p>
          </p:txBody>
        </p:sp>
      </p:grpSp>
      <p:grpSp>
        <p:nvGrpSpPr>
          <p:cNvPr id="53255" name="Group 22"/>
          <p:cNvGrpSpPr>
            <a:grpSpLocks/>
          </p:cNvGrpSpPr>
          <p:nvPr/>
        </p:nvGrpSpPr>
        <p:grpSpPr bwMode="auto">
          <a:xfrm>
            <a:off x="8685213" y="5956300"/>
            <a:ext cx="4097337" cy="2870200"/>
            <a:chOff x="0" y="0"/>
            <a:chExt cx="2581" cy="1808"/>
          </a:xfrm>
        </p:grpSpPr>
        <p:grpSp>
          <p:nvGrpSpPr>
            <p:cNvPr id="53257" name="Group 23"/>
            <p:cNvGrpSpPr>
              <a:grpSpLocks/>
            </p:cNvGrpSpPr>
            <p:nvPr/>
          </p:nvGrpSpPr>
          <p:grpSpPr bwMode="auto">
            <a:xfrm>
              <a:off x="192" y="0"/>
              <a:ext cx="2256" cy="1436"/>
              <a:chOff x="0" y="0"/>
              <a:chExt cx="2256" cy="1436"/>
            </a:xfrm>
          </p:grpSpPr>
          <p:pic>
            <p:nvPicPr>
              <p:cNvPr id="53259" name="Picture 24"/>
              <p:cNvPicPr>
                <a:picLocks noChangeArrowheads="1"/>
              </p:cNvPicPr>
              <p:nvPr/>
            </p:nvPicPr>
            <p:blipFill>
              <a:blip r:embed="rId3">
                <a:lum contrast="2000"/>
              </a:blip>
              <a:srcRect/>
              <a:stretch>
                <a:fillRect/>
              </a:stretch>
            </p:blipFill>
            <p:spPr bwMode="auto">
              <a:xfrm>
                <a:off x="0" y="0"/>
                <a:ext cx="2256" cy="1436"/>
              </a:xfrm>
              <a:prstGeom prst="rect">
                <a:avLst/>
              </a:prstGeom>
              <a:noFill/>
              <a:ln w="12700">
                <a:noFill/>
                <a:miter lim="800000"/>
                <a:headEnd/>
                <a:tailEnd/>
              </a:ln>
            </p:spPr>
          </p:pic>
          <p:grpSp>
            <p:nvGrpSpPr>
              <p:cNvPr id="53260" name="Group 25"/>
              <p:cNvGrpSpPr>
                <a:grpSpLocks/>
              </p:cNvGrpSpPr>
              <p:nvPr/>
            </p:nvGrpSpPr>
            <p:grpSpPr bwMode="auto">
              <a:xfrm>
                <a:off x="242" y="219"/>
                <a:ext cx="110" cy="344"/>
                <a:chOff x="0" y="0"/>
                <a:chExt cx="109" cy="344"/>
              </a:xfrm>
            </p:grpSpPr>
            <p:sp>
              <p:nvSpPr>
                <p:cNvPr id="53264" name="Oval 26"/>
                <p:cNvSpPr>
                  <a:spLocks/>
                </p:cNvSpPr>
                <p:nvPr/>
              </p:nvSpPr>
              <p:spPr bwMode="auto">
                <a:xfrm>
                  <a:off x="0" y="114"/>
                  <a:ext cx="109" cy="115"/>
                </a:xfrm>
                <a:prstGeom prst="ellipse">
                  <a:avLst/>
                </a:pr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3265" name="Rectangle 27"/>
                <p:cNvSpPr>
                  <a:spLocks/>
                </p:cNvSpPr>
                <p:nvPr/>
              </p:nvSpPr>
              <p:spPr bwMode="auto">
                <a:xfrm>
                  <a:off x="16"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3261" name="Group 28"/>
              <p:cNvGrpSpPr>
                <a:grpSpLocks/>
              </p:cNvGrpSpPr>
              <p:nvPr/>
            </p:nvGrpSpPr>
            <p:grpSpPr bwMode="auto">
              <a:xfrm>
                <a:off x="1445" y="933"/>
                <a:ext cx="110" cy="344"/>
                <a:chOff x="0" y="0"/>
                <a:chExt cx="109" cy="344"/>
              </a:xfrm>
            </p:grpSpPr>
            <p:sp>
              <p:nvSpPr>
                <p:cNvPr id="53262" name="Oval 29"/>
                <p:cNvSpPr>
                  <a:spLocks/>
                </p:cNvSpPr>
                <p:nvPr/>
              </p:nvSpPr>
              <p:spPr bwMode="auto">
                <a:xfrm>
                  <a:off x="0" y="114"/>
                  <a:ext cx="109" cy="115"/>
                </a:xfrm>
                <a:prstGeom prst="ellipse">
                  <a:avLst/>
                </a:pr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3263" name="Rectangle 30"/>
                <p:cNvSpPr>
                  <a:spLocks/>
                </p:cNvSpPr>
                <p:nvPr/>
              </p:nvSpPr>
              <p:spPr bwMode="auto">
                <a:xfrm>
                  <a:off x="16"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sp>
          <p:nvSpPr>
            <p:cNvPr id="53258" name="Rectangle 31"/>
            <p:cNvSpPr>
              <a:spLocks/>
            </p:cNvSpPr>
            <p:nvPr/>
          </p:nvSpPr>
          <p:spPr bwMode="auto">
            <a:xfrm>
              <a:off x="0" y="1504"/>
              <a:ext cx="2581" cy="304"/>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200">
                  <a:solidFill>
                    <a:schemeClr val="tx1"/>
                  </a:solidFill>
                  <a:latin typeface="Comic Sans MS" charset="0"/>
                  <a:ea typeface="Comic Sans MS" charset="0"/>
                  <a:cs typeface="Comic Sans MS" charset="0"/>
                  <a:sym typeface="Comic Sans MS" charset="0"/>
                </a:rPr>
                <a:t>Traveling salesperson problem</a:t>
              </a:r>
            </a:p>
          </p:txBody>
        </p:sp>
      </p:grpSp>
      <p:sp>
        <p:nvSpPr>
          <p:cNvPr id="53256" name="Rectangle 32"/>
          <p:cNvSpPr>
            <a:spLocks/>
          </p:cNvSpPr>
          <p:nvPr/>
        </p:nvSpPr>
        <p:spPr bwMode="auto">
          <a:xfrm>
            <a:off x="863600" y="1841500"/>
            <a:ext cx="11633200" cy="622300"/>
          </a:xfrm>
          <a:prstGeom prst="rect">
            <a:avLst/>
          </a:prstGeom>
          <a:noFill/>
          <a:ln w="12700">
            <a:noFill/>
            <a:miter lim="800000"/>
            <a:headEnd/>
            <a:tailEnd/>
          </a:ln>
        </p:spPr>
        <p:txBody>
          <a:bodyPr lIns="0" tIns="0" rIns="57799" bIns="0">
            <a:prstTxWarp prst="textNoShape">
              <a:avLst/>
            </a:prstTxWarp>
          </a:bodyPr>
          <a:lstStyle/>
          <a:p>
            <a:pPr marL="544513" indent="-487363" algn="ctr">
              <a:spcBef>
                <a:spcPts val="813"/>
              </a:spcBef>
            </a:pPr>
            <a:r>
              <a:rPr lang="en-US" b="1">
                <a:solidFill>
                  <a:srgbClr val="0066FF"/>
                </a:solidFill>
                <a:latin typeface="Tahoma" charset="0"/>
                <a:ea typeface="Tahoma" charset="0"/>
                <a:cs typeface="Tahoma" charset="0"/>
                <a:sym typeface="Tahoma" charset="0"/>
              </a:rPr>
              <a:t>How can we solve complex problems?</a:t>
            </a: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0"/>
          </p:nvPr>
        </p:nvSpPr>
        <p:spPr>
          <a:noFill/>
        </p:spPr>
        <p:txBody>
          <a:bodyPr/>
          <a:lstStyle/>
          <a:p>
            <a:fld id="{A5CAAB3F-6EA5-A741-9190-BE4591280C97}" type="slidenum">
              <a:rPr lang="en-US" smtClean="0"/>
              <a:pPr/>
              <a:t>37</a:t>
            </a:fld>
            <a:endParaRPr lang="en-US" smtClean="0"/>
          </a:p>
        </p:txBody>
      </p:sp>
      <p:pic>
        <p:nvPicPr>
          <p:cNvPr id="54275"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4276" name="Rectangle 2"/>
          <p:cNvSpPr>
            <a:spLocks noGrp="1" noChangeArrowheads="1"/>
          </p:cNvSpPr>
          <p:nvPr>
            <p:ph type="title"/>
          </p:nvPr>
        </p:nvSpPr>
        <p:spPr/>
        <p:txBody>
          <a:bodyPr rIns="166398"/>
          <a:lstStyle/>
          <a:p>
            <a:pPr marL="57150" indent="0" eaLnBrk="1" hangingPunct="1"/>
            <a:r>
              <a:rPr lang="en-US"/>
              <a:t>Course Overview (cont.)</a:t>
            </a:r>
          </a:p>
        </p:txBody>
      </p:sp>
      <p:sp>
        <p:nvSpPr>
          <p:cNvPr id="54277" name="Rectangle 3"/>
          <p:cNvSpPr>
            <a:spLocks noGrp="1" noChangeArrowheads="1"/>
          </p:cNvSpPr>
          <p:nvPr>
            <p:ph type="body" idx="1"/>
          </p:nvPr>
        </p:nvSpPr>
        <p:spPr/>
        <p:txBody>
          <a:bodyPr rIns="166398"/>
          <a:lstStyle/>
          <a:p>
            <a:pPr marL="544513" indent="-487363" algn="ctr" eaLnBrk="1" hangingPunct="1">
              <a:buFont typeface="Tahoma" charset="0"/>
              <a:buNone/>
            </a:pPr>
            <a:r>
              <a:rPr lang="en-US" sz="3400" b="1" dirty="0">
                <a:solidFill>
                  <a:srgbClr val="0066FF"/>
                </a:solidFill>
              </a:rPr>
              <a:t>Practical applications of search.</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b="1" dirty="0" smtClean="0">
                <a:solidFill>
                  <a:srgbClr val="FF0000"/>
                </a:solidFill>
              </a:rPr>
              <a:t>07-</a:t>
            </a:r>
            <a:r>
              <a:rPr lang="en-US" b="1" dirty="0">
                <a:solidFill>
                  <a:srgbClr val="FF0000"/>
                </a:solidFill>
              </a:rPr>
              <a:t>Game playing.</a:t>
            </a:r>
            <a:r>
              <a:rPr lang="en-US" dirty="0"/>
              <a:t> </a:t>
            </a:r>
            <a:r>
              <a:rPr lang="en-US" dirty="0">
                <a:solidFill>
                  <a:srgbClr val="996633"/>
                </a:solidFill>
              </a:rPr>
              <a:t>[AIMA Ch 5]</a:t>
            </a:r>
            <a:r>
              <a:rPr lang="en-US" dirty="0"/>
              <a:t> The </a:t>
            </a:r>
            <a:r>
              <a:rPr lang="en-US" dirty="0" err="1"/>
              <a:t>minimax</a:t>
            </a:r>
            <a:r>
              <a:rPr lang="en-US" dirty="0"/>
              <a:t> algorithm. Resource limitations. </a:t>
            </a:r>
            <a:r>
              <a:rPr lang="en-US" dirty="0" err="1"/>
              <a:t>Aplha</a:t>
            </a:r>
            <a:r>
              <a:rPr lang="en-US" dirty="0"/>
              <a:t>-beta pruning. Elements of</a:t>
            </a:r>
          </a:p>
          <a:p>
            <a:pPr marL="544513" indent="-487363" eaLnBrk="1" hangingPunct="1">
              <a:spcBef>
                <a:spcPct val="0"/>
              </a:spcBef>
              <a:buFont typeface="Tahoma" charset="0"/>
              <a:buNone/>
            </a:pPr>
            <a:r>
              <a:rPr lang="en-US" dirty="0"/>
              <a:t>	chance and non-</a:t>
            </a:r>
          </a:p>
          <a:p>
            <a:pPr marL="544513" indent="-487363" eaLnBrk="1" hangingPunct="1">
              <a:spcBef>
                <a:spcPct val="0"/>
              </a:spcBef>
              <a:buFont typeface="Tahoma" charset="0"/>
              <a:buNone/>
            </a:pPr>
            <a:r>
              <a:rPr lang="en-US" dirty="0"/>
              <a:t>	deterministic games.</a:t>
            </a:r>
          </a:p>
        </p:txBody>
      </p:sp>
      <p:pic>
        <p:nvPicPr>
          <p:cNvPr id="54278" name="Picture 4"/>
          <p:cNvPicPr>
            <a:picLocks noChangeArrowheads="1"/>
          </p:cNvPicPr>
          <p:nvPr/>
        </p:nvPicPr>
        <p:blipFill>
          <a:blip r:embed="rId3"/>
          <a:srcRect l="3906" r="4062" b="13333"/>
          <a:stretch>
            <a:fillRect/>
          </a:stretch>
        </p:blipFill>
        <p:spPr bwMode="auto">
          <a:xfrm>
            <a:off x="5308600" y="4318000"/>
            <a:ext cx="7480300" cy="5281613"/>
          </a:xfrm>
          <a:prstGeom prst="rect">
            <a:avLst/>
          </a:prstGeom>
          <a:noFill/>
          <a:ln w="12700">
            <a:noFill/>
            <a:miter lim="800000"/>
            <a:headEnd/>
            <a:tailEnd/>
          </a:ln>
        </p:spPr>
      </p:pic>
      <p:sp>
        <p:nvSpPr>
          <p:cNvPr id="54279" name="Rectangle 5"/>
          <p:cNvSpPr>
            <a:spLocks/>
          </p:cNvSpPr>
          <p:nvPr/>
        </p:nvSpPr>
        <p:spPr bwMode="auto">
          <a:xfrm>
            <a:off x="10083800" y="7696200"/>
            <a:ext cx="1738313" cy="5207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400">
                <a:solidFill>
                  <a:schemeClr val="tx1"/>
                </a:solidFill>
                <a:latin typeface="Comic Sans MS" charset="0"/>
                <a:ea typeface="Comic Sans MS" charset="0"/>
                <a:cs typeface="Comic Sans MS" charset="0"/>
                <a:sym typeface="Comic Sans MS" charset="0"/>
              </a:rPr>
              <a:t>tic-tac-toe</a:t>
            </a:r>
          </a:p>
        </p:txBody>
      </p:sp>
      <p:sp>
        <p:nvSpPr>
          <p:cNvPr id="54280" name="Text Box 6"/>
          <p:cNvSpPr txBox="1">
            <a:spLocks noChangeArrowheads="1"/>
          </p:cNvSpPr>
          <p:nvPr/>
        </p:nvSpPr>
        <p:spPr bwMode="auto">
          <a:xfrm>
            <a:off x="12393613" y="9278938"/>
            <a:ext cx="368300" cy="355600"/>
          </a:xfrm>
          <a:prstGeom prst="rect">
            <a:avLst/>
          </a:prstGeom>
          <a:noFill/>
          <a:ln w="12700">
            <a:noFill/>
            <a:miter lim="800000"/>
            <a:headEnd/>
            <a:tailEnd/>
          </a:ln>
        </p:spPr>
        <p:txBody>
          <a:bodyPr wrap="none" anchor="b">
            <a:prstTxWarp prst="textNoShape">
              <a:avLst/>
            </a:prstTxWarp>
          </a:bodyPr>
          <a:lstStyle/>
          <a:p>
            <a:pPr algn="ctr"/>
            <a:fld id="{D2F98F40-44C8-8B4D-8B6E-4CAE18BA1B82}" type="slidenum">
              <a:rPr lang="en-US" sz="1800">
                <a:solidFill>
                  <a:schemeClr val="tx1"/>
                </a:solidFill>
                <a:latin typeface="Arial" charset="0"/>
                <a:ea typeface="Arial" charset="0"/>
                <a:cs typeface="Arial" charset="0"/>
                <a:sym typeface="Arial" charset="0"/>
              </a:rPr>
              <a:pPr algn="ctr"/>
              <a:t>37</a:t>
            </a:fld>
            <a:endParaRPr lang="en-US" sz="1800">
              <a:solidFill>
                <a:schemeClr val="tx1"/>
              </a:solidFill>
              <a:latin typeface="Arial" charset="0"/>
              <a:ea typeface="Arial" charset="0"/>
              <a:cs typeface="Arial" charset="0"/>
              <a:sym typeface="Arial" charset="0"/>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0"/>
          </p:nvPr>
        </p:nvSpPr>
        <p:spPr>
          <a:noFill/>
        </p:spPr>
        <p:txBody>
          <a:bodyPr/>
          <a:lstStyle/>
          <a:p>
            <a:fld id="{A5CAAB3F-6EA5-A741-9190-BE4591280C97}" type="slidenum">
              <a:rPr lang="en-US" smtClean="0"/>
              <a:pPr/>
              <a:t>38</a:t>
            </a:fld>
            <a:endParaRPr lang="en-US" smtClean="0"/>
          </a:p>
        </p:txBody>
      </p:sp>
      <p:pic>
        <p:nvPicPr>
          <p:cNvPr id="54275"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4276" name="Rectangle 2"/>
          <p:cNvSpPr>
            <a:spLocks noGrp="1" noChangeArrowheads="1"/>
          </p:cNvSpPr>
          <p:nvPr>
            <p:ph type="title"/>
          </p:nvPr>
        </p:nvSpPr>
        <p:spPr/>
        <p:txBody>
          <a:bodyPr rIns="166398"/>
          <a:lstStyle/>
          <a:p>
            <a:pPr marL="57150" indent="0" eaLnBrk="1" hangingPunct="1"/>
            <a:r>
              <a:rPr lang="en-US"/>
              <a:t>Course Overview (cont.)</a:t>
            </a:r>
          </a:p>
        </p:txBody>
      </p:sp>
      <p:sp>
        <p:nvSpPr>
          <p:cNvPr id="54277" name="Rectangle 3"/>
          <p:cNvSpPr>
            <a:spLocks noGrp="1" noChangeArrowheads="1"/>
          </p:cNvSpPr>
          <p:nvPr>
            <p:ph type="body" idx="1"/>
          </p:nvPr>
        </p:nvSpPr>
        <p:spPr/>
        <p:txBody>
          <a:bodyPr rIns="166398"/>
          <a:lstStyle/>
          <a:p>
            <a:pPr marL="544513" indent="-487363" algn="ctr" eaLnBrk="1" hangingPunct="1">
              <a:buFont typeface="Tahoma" charset="0"/>
              <a:buNone/>
            </a:pPr>
            <a:r>
              <a:rPr lang="en-US" sz="3400" b="1" dirty="0" smtClean="0">
                <a:solidFill>
                  <a:srgbClr val="0066FF"/>
                </a:solidFill>
              </a:rPr>
              <a:t>Search under constraints</a:t>
            </a:r>
            <a:endParaRPr lang="en-US" sz="3400" b="1" dirty="0" smtClean="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b="1" dirty="0" smtClean="0">
                <a:solidFill>
                  <a:srgbClr val="FF0000"/>
                </a:solidFill>
              </a:rPr>
              <a:t>08-Constraint satisfaction.</a:t>
            </a:r>
            <a:r>
              <a:rPr lang="en-US" dirty="0" smtClean="0"/>
              <a:t> </a:t>
            </a:r>
            <a:r>
              <a:rPr lang="en-US" dirty="0">
                <a:solidFill>
                  <a:srgbClr val="996633"/>
                </a:solidFill>
              </a:rPr>
              <a:t>[AIMA Ch</a:t>
            </a:r>
            <a:r>
              <a:rPr lang="en-US" dirty="0" smtClean="0">
                <a:solidFill>
                  <a:srgbClr val="996633"/>
                </a:solidFill>
              </a:rPr>
              <a:t> 6]</a:t>
            </a:r>
            <a:r>
              <a:rPr lang="en-US" dirty="0" smtClean="0"/>
              <a:t> Node, arc, path, and </a:t>
            </a:r>
            <a:r>
              <a:rPr lang="en-US" dirty="0" err="1" smtClean="0"/>
              <a:t>k</a:t>
            </a:r>
            <a:r>
              <a:rPr lang="en-US" dirty="0" smtClean="0"/>
              <a:t>-consistency. Backtracking search. Local search using min-conflicts.</a:t>
            </a:r>
            <a:endParaRPr lang="en-US" dirty="0"/>
          </a:p>
        </p:txBody>
      </p:sp>
      <p:sp>
        <p:nvSpPr>
          <p:cNvPr id="54279" name="Rectangle 5"/>
          <p:cNvSpPr>
            <a:spLocks/>
          </p:cNvSpPr>
          <p:nvPr/>
        </p:nvSpPr>
        <p:spPr bwMode="auto">
          <a:xfrm>
            <a:off x="2006600" y="8991600"/>
            <a:ext cx="1868805" cy="369332"/>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400" dirty="0" smtClean="0">
                <a:solidFill>
                  <a:schemeClr val="tx1"/>
                </a:solidFill>
                <a:latin typeface="Comic Sans MS" charset="0"/>
                <a:ea typeface="Comic Sans MS" charset="0"/>
                <a:cs typeface="Comic Sans MS" charset="0"/>
                <a:sym typeface="Comic Sans MS" charset="0"/>
              </a:rPr>
              <a:t>Map coloring</a:t>
            </a:r>
            <a:endParaRPr lang="en-US" sz="2400" dirty="0">
              <a:solidFill>
                <a:schemeClr val="tx1"/>
              </a:solidFill>
              <a:latin typeface="Comic Sans MS" charset="0"/>
              <a:ea typeface="Comic Sans MS" charset="0"/>
              <a:cs typeface="Comic Sans MS" charset="0"/>
              <a:sym typeface="Comic Sans MS" charset="0"/>
            </a:endParaRPr>
          </a:p>
        </p:txBody>
      </p:sp>
      <p:sp>
        <p:nvSpPr>
          <p:cNvPr id="54280" name="Text Box 6"/>
          <p:cNvSpPr txBox="1">
            <a:spLocks noChangeArrowheads="1"/>
          </p:cNvSpPr>
          <p:nvPr/>
        </p:nvSpPr>
        <p:spPr bwMode="auto">
          <a:xfrm>
            <a:off x="12393613" y="9278938"/>
            <a:ext cx="368300" cy="355600"/>
          </a:xfrm>
          <a:prstGeom prst="rect">
            <a:avLst/>
          </a:prstGeom>
          <a:noFill/>
          <a:ln w="12700">
            <a:noFill/>
            <a:miter lim="800000"/>
            <a:headEnd/>
            <a:tailEnd/>
          </a:ln>
        </p:spPr>
        <p:txBody>
          <a:bodyPr wrap="none" anchor="b">
            <a:prstTxWarp prst="textNoShape">
              <a:avLst/>
            </a:prstTxWarp>
          </a:bodyPr>
          <a:lstStyle/>
          <a:p>
            <a:pPr algn="ctr"/>
            <a:fld id="{D2F98F40-44C8-8B4D-8B6E-4CAE18BA1B82}" type="slidenum">
              <a:rPr lang="en-US" sz="1800">
                <a:solidFill>
                  <a:schemeClr val="tx1"/>
                </a:solidFill>
                <a:latin typeface="Arial" charset="0"/>
                <a:ea typeface="Arial" charset="0"/>
                <a:cs typeface="Arial" charset="0"/>
                <a:sym typeface="Arial" charset="0"/>
              </a:rPr>
              <a:pPr algn="ctr"/>
              <a:t>38</a:t>
            </a:fld>
            <a:endParaRPr lang="en-US" sz="1800">
              <a:solidFill>
                <a:schemeClr val="tx1"/>
              </a:solidFill>
              <a:latin typeface="Arial" charset="0"/>
              <a:ea typeface="Arial" charset="0"/>
              <a:cs typeface="Arial" charset="0"/>
              <a:sym typeface="Arial" charset="0"/>
            </a:endParaRPr>
          </a:p>
        </p:txBody>
      </p:sp>
      <p:pic>
        <p:nvPicPr>
          <p:cNvPr id="9" name="Picture 8" descr="Screen shot 2014-01-13 at 11.03.39 AM.png"/>
          <p:cNvPicPr>
            <a:picLocks noChangeAspect="1"/>
          </p:cNvPicPr>
          <p:nvPr/>
        </p:nvPicPr>
        <p:blipFill>
          <a:blip r:embed="rId3"/>
          <a:stretch>
            <a:fillRect/>
          </a:stretch>
        </p:blipFill>
        <p:spPr>
          <a:xfrm>
            <a:off x="4513263" y="4075113"/>
            <a:ext cx="6629400" cy="5511800"/>
          </a:xfrm>
          <a:prstGeom prst="rect">
            <a:avLst/>
          </a:prstGeom>
        </p:spPr>
      </p:pic>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a:noFill/>
        </p:spPr>
        <p:txBody>
          <a:bodyPr/>
          <a:lstStyle/>
          <a:p>
            <a:fld id="{BB86D91D-247A-FB4B-BAF5-37B0A6CD5B40}" type="slidenum">
              <a:rPr lang="en-US" smtClean="0"/>
              <a:pPr/>
              <a:t>39</a:t>
            </a:fld>
            <a:endParaRPr lang="en-US" smtClean="0"/>
          </a:p>
        </p:txBody>
      </p:sp>
      <p:pic>
        <p:nvPicPr>
          <p:cNvPr id="5529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5300" name="Rectangle 2"/>
          <p:cNvSpPr>
            <a:spLocks noGrp="1" noChangeArrowheads="1"/>
          </p:cNvSpPr>
          <p:nvPr>
            <p:ph type="title"/>
          </p:nvPr>
        </p:nvSpPr>
        <p:spPr/>
        <p:txBody>
          <a:bodyPr rIns="166398"/>
          <a:lstStyle/>
          <a:p>
            <a:pPr marL="57150" indent="0" eaLnBrk="1" hangingPunct="1"/>
            <a:r>
              <a:rPr lang="en-US"/>
              <a:t>Course Overview (cont.)</a:t>
            </a:r>
          </a:p>
        </p:txBody>
      </p:sp>
      <p:sp>
        <p:nvSpPr>
          <p:cNvPr id="55301" name="Rectangle 3"/>
          <p:cNvSpPr>
            <a:spLocks noGrp="1" noChangeArrowheads="1"/>
          </p:cNvSpPr>
          <p:nvPr>
            <p:ph type="body" idx="1"/>
          </p:nvPr>
        </p:nvSpPr>
        <p:spPr>
          <a:xfrm>
            <a:off x="647700" y="1841500"/>
            <a:ext cx="6070600" cy="7912100"/>
          </a:xfrm>
        </p:spPr>
        <p:txBody>
          <a:bodyPr rIns="166398"/>
          <a:lstStyle/>
          <a:p>
            <a:pPr marL="544513" indent="-487363" algn="ctr" eaLnBrk="1" hangingPunct="1">
              <a:buFont typeface="Tahoma" charset="0"/>
              <a:buNone/>
            </a:pPr>
            <a:endParaRPr lang="en-US" sz="3400" b="1" dirty="0">
              <a:solidFill>
                <a:srgbClr val="0066FF"/>
              </a:solidFill>
              <a:ea typeface="ヒラギノ角ゴ ProN W6" charset="-128"/>
              <a:cs typeface="ヒラギノ角ゴ ProN W6" charset="-128"/>
            </a:endParaRPr>
          </a:p>
          <a:p>
            <a:pPr marL="544513" indent="-487363" algn="ctr" eaLnBrk="1" hangingPunct="1">
              <a:buFont typeface="Tahoma" charset="0"/>
              <a:buNone/>
            </a:pPr>
            <a:endParaRPr lang="en-US" sz="3400" b="1" dirty="0">
              <a:solidFill>
                <a:srgbClr val="0066FF"/>
              </a:solidFill>
              <a:ea typeface="ヒラギノ角ゴ ProN W6" charset="-128"/>
              <a:cs typeface="ヒラギノ角ゴ ProN W6" charset="-128"/>
            </a:endParaRPr>
          </a:p>
          <a:p>
            <a:pPr marL="544513" indent="-487363" algn="ctr" eaLnBrk="1" hangingPunct="1">
              <a:buFont typeface="Tahoma" charset="0"/>
              <a:buNone/>
            </a:pPr>
            <a:endParaRPr lang="en-US" b="1" dirty="0" smtClean="0">
              <a:solidFill>
                <a:srgbClr val="FF0000"/>
              </a:solidFill>
              <a:ea typeface="ヒラギノ角ゴ ProN W6" charset="-128"/>
              <a:cs typeface="ヒラギノ角ゴ ProN W6" charset="-128"/>
            </a:endParaRPr>
          </a:p>
          <a:p>
            <a:pPr marL="544513" indent="-487363" eaLnBrk="1" hangingPunct="1"/>
            <a:r>
              <a:rPr lang="en-US" b="1" dirty="0" smtClean="0">
                <a:solidFill>
                  <a:srgbClr val="FF0000"/>
                </a:solidFill>
              </a:rPr>
              <a:t>9-</a:t>
            </a:r>
            <a:r>
              <a:rPr lang="en-US" b="1" dirty="0">
                <a:solidFill>
                  <a:srgbClr val="FF0000"/>
                </a:solidFill>
              </a:rPr>
              <a:t>Agents that reason logically 1.</a:t>
            </a:r>
            <a:r>
              <a:rPr lang="en-US" dirty="0"/>
              <a:t> </a:t>
            </a:r>
            <a:r>
              <a:rPr lang="en-US" dirty="0">
                <a:solidFill>
                  <a:srgbClr val="996633"/>
                </a:solidFill>
              </a:rPr>
              <a:t>[AIMA Ch</a:t>
            </a:r>
            <a:r>
              <a:rPr lang="en-US" dirty="0" smtClean="0">
                <a:solidFill>
                  <a:srgbClr val="996633"/>
                </a:solidFill>
              </a:rPr>
              <a:t> 7]</a:t>
            </a:r>
            <a:r>
              <a:rPr lang="en-US" dirty="0" smtClean="0"/>
              <a:t> </a:t>
            </a:r>
            <a:r>
              <a:rPr lang="en-US" dirty="0"/>
              <a:t>Knowledge-based agents. Logic and representation. Propositional (</a:t>
            </a:r>
            <a:r>
              <a:rPr lang="en-US" dirty="0" err="1"/>
              <a:t>boolean</a:t>
            </a:r>
            <a:r>
              <a:rPr lang="en-US" dirty="0"/>
              <a:t>) logic. </a:t>
            </a:r>
          </a:p>
          <a:p>
            <a:pPr marL="544513" indent="-487363" eaLnBrk="1" hangingPunct="1"/>
            <a:endParaRPr lang="en-US" dirty="0"/>
          </a:p>
          <a:p>
            <a:pPr marL="544513" indent="-487363" eaLnBrk="1" hangingPunct="1"/>
            <a:r>
              <a:rPr lang="en-US" b="1" dirty="0" smtClean="0">
                <a:solidFill>
                  <a:srgbClr val="FF0000"/>
                </a:solidFill>
              </a:rPr>
              <a:t>10-</a:t>
            </a:r>
            <a:r>
              <a:rPr lang="en-US" b="1" dirty="0">
                <a:solidFill>
                  <a:srgbClr val="FF0000"/>
                </a:solidFill>
              </a:rPr>
              <a:t>Agents that reason logically 2.</a:t>
            </a:r>
            <a:r>
              <a:rPr lang="en-US" dirty="0"/>
              <a:t> </a:t>
            </a:r>
            <a:r>
              <a:rPr lang="en-US" dirty="0">
                <a:solidFill>
                  <a:srgbClr val="996633"/>
                </a:solidFill>
              </a:rPr>
              <a:t>[AIMA Ch</a:t>
            </a:r>
            <a:r>
              <a:rPr lang="en-US" dirty="0" smtClean="0">
                <a:solidFill>
                  <a:srgbClr val="996633"/>
                </a:solidFill>
              </a:rPr>
              <a:t> 7]</a:t>
            </a:r>
            <a:r>
              <a:rPr lang="en-US" dirty="0" smtClean="0"/>
              <a:t> </a:t>
            </a:r>
            <a:r>
              <a:rPr lang="en-US" dirty="0"/>
              <a:t>Inference in propositional logic. Syntax. Semantics. Examples. </a:t>
            </a:r>
          </a:p>
        </p:txBody>
      </p:sp>
      <p:pic>
        <p:nvPicPr>
          <p:cNvPr id="55302" name="Picture 4"/>
          <p:cNvPicPr>
            <a:picLocks noChangeArrowheads="1"/>
          </p:cNvPicPr>
          <p:nvPr/>
        </p:nvPicPr>
        <p:blipFill>
          <a:blip r:embed="rId3"/>
          <a:srcRect/>
          <a:stretch>
            <a:fillRect/>
          </a:stretch>
        </p:blipFill>
        <p:spPr bwMode="auto">
          <a:xfrm>
            <a:off x="7048500" y="2819400"/>
            <a:ext cx="5702300" cy="5610225"/>
          </a:xfrm>
          <a:prstGeom prst="rect">
            <a:avLst/>
          </a:prstGeom>
          <a:noFill/>
          <a:ln w="12700">
            <a:noFill/>
            <a:miter lim="800000"/>
            <a:headEnd/>
            <a:tailEnd/>
          </a:ln>
        </p:spPr>
      </p:pic>
      <p:sp>
        <p:nvSpPr>
          <p:cNvPr id="55303" name="Rectangle 5"/>
          <p:cNvSpPr>
            <a:spLocks/>
          </p:cNvSpPr>
          <p:nvPr/>
        </p:nvSpPr>
        <p:spPr bwMode="auto">
          <a:xfrm>
            <a:off x="863600" y="1841500"/>
            <a:ext cx="11633200" cy="622300"/>
          </a:xfrm>
          <a:prstGeom prst="rect">
            <a:avLst/>
          </a:prstGeom>
          <a:noFill/>
          <a:ln w="12700">
            <a:noFill/>
            <a:miter lim="800000"/>
            <a:headEnd/>
            <a:tailEnd/>
          </a:ln>
        </p:spPr>
        <p:txBody>
          <a:bodyPr lIns="0" tIns="0" rIns="57799" bIns="0">
            <a:prstTxWarp prst="textNoShape">
              <a:avLst/>
            </a:prstTxWarp>
          </a:bodyPr>
          <a:lstStyle/>
          <a:p>
            <a:pPr marL="544513" indent="-487363" algn="ctr">
              <a:spcBef>
                <a:spcPts val="813"/>
              </a:spcBef>
            </a:pPr>
            <a:r>
              <a:rPr lang="en-US" b="1">
                <a:solidFill>
                  <a:srgbClr val="0066FF"/>
                </a:solidFill>
                <a:latin typeface="Tahoma" charset="0"/>
                <a:ea typeface="Tahoma" charset="0"/>
                <a:cs typeface="Tahoma" charset="0"/>
                <a:sym typeface="Tahoma" charset="0"/>
              </a:rPr>
              <a:t>Towards intelligent agents</a:t>
            </a:r>
          </a:p>
        </p:txBody>
      </p:sp>
      <p:sp>
        <p:nvSpPr>
          <p:cNvPr id="55304" name="Rectangle 6"/>
          <p:cNvSpPr>
            <a:spLocks/>
          </p:cNvSpPr>
          <p:nvPr/>
        </p:nvSpPr>
        <p:spPr bwMode="auto">
          <a:xfrm>
            <a:off x="8991600" y="8559800"/>
            <a:ext cx="2114550" cy="5207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400">
                <a:solidFill>
                  <a:schemeClr val="tx1"/>
                </a:solidFill>
                <a:latin typeface="Comic Sans MS" charset="0"/>
                <a:ea typeface="Comic Sans MS" charset="0"/>
                <a:cs typeface="Comic Sans MS" charset="0"/>
                <a:sym typeface="Comic Sans MS" charset="0"/>
              </a:rPr>
              <a:t>wumpus world</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47173DE7-7C29-AA48-9E6C-50364402A47B}" type="slidenum">
              <a:rPr lang="en-US" smtClean="0"/>
              <a:pPr/>
              <a:t>4</a:t>
            </a:fld>
            <a:endParaRPr lang="en-US" smtClean="0"/>
          </a:p>
        </p:txBody>
      </p:sp>
      <p:pic>
        <p:nvPicPr>
          <p:cNvPr id="1741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17412" name="Rectangle 2"/>
          <p:cNvSpPr>
            <a:spLocks noGrp="1" noChangeArrowheads="1"/>
          </p:cNvSpPr>
          <p:nvPr>
            <p:ph type="title"/>
          </p:nvPr>
        </p:nvSpPr>
        <p:spPr/>
        <p:txBody>
          <a:bodyPr rIns="166398"/>
          <a:lstStyle/>
          <a:p>
            <a:pPr marL="57150" indent="0" eaLnBrk="1" hangingPunct="1"/>
            <a:r>
              <a:rPr lang="en-US" dirty="0"/>
              <a:t>Practical issues</a:t>
            </a:r>
          </a:p>
        </p:txBody>
      </p:sp>
      <p:sp>
        <p:nvSpPr>
          <p:cNvPr id="17413" name="Rectangle 3"/>
          <p:cNvSpPr>
            <a:spLocks noGrp="1" noChangeArrowheads="1"/>
          </p:cNvSpPr>
          <p:nvPr>
            <p:ph type="body" idx="1"/>
          </p:nvPr>
        </p:nvSpPr>
        <p:spPr>
          <a:xfrm>
            <a:off x="330200" y="1841500"/>
            <a:ext cx="12674600" cy="7912100"/>
          </a:xfrm>
        </p:spPr>
        <p:txBody>
          <a:bodyPr rIns="166398"/>
          <a:lstStyle/>
          <a:p>
            <a:pPr eaLnBrk="1" hangingPunct="1"/>
            <a:r>
              <a:rPr lang="en-US" sz="2000" b="1" dirty="0" smtClean="0">
                <a:solidFill>
                  <a:srgbClr val="3366FF"/>
                </a:solidFill>
              </a:rPr>
              <a:t>Class mailing list:</a:t>
            </a:r>
            <a:r>
              <a:rPr lang="en-US" sz="2000" b="1" dirty="0" smtClean="0">
                <a:solidFill>
                  <a:srgbClr val="3366FF"/>
                </a:solidFill>
                <a:ea typeface="ヒラギノ角ゴ ProN W6" charset="-128"/>
                <a:cs typeface="ヒラギノ角ゴ ProN W6" charset="-128"/>
              </a:rPr>
              <a:t> </a:t>
            </a:r>
            <a:r>
              <a:rPr lang="en-US" sz="2000" dirty="0" smtClean="0"/>
              <a:t>will be setup on the D2L system</a:t>
            </a:r>
          </a:p>
          <a:p>
            <a:pPr eaLnBrk="1" hangingPunct="1"/>
            <a:r>
              <a:rPr lang="en-US" sz="2000" b="1" dirty="0" err="1" smtClean="0">
                <a:solidFill>
                  <a:srgbClr val="3366FF"/>
                </a:solidFill>
              </a:rPr>
              <a:t>Homeworks</a:t>
            </a:r>
            <a:r>
              <a:rPr lang="en-US" sz="2000" b="1" dirty="0" smtClean="0">
                <a:solidFill>
                  <a:srgbClr val="3366FF"/>
                </a:solidFill>
              </a:rPr>
              <a:t>:</a:t>
            </a:r>
            <a:r>
              <a:rPr lang="en-US" sz="2000" dirty="0" smtClean="0"/>
              <a:t> See class web page on D2L. </a:t>
            </a:r>
            <a:r>
              <a:rPr lang="en-US" sz="2000" dirty="0" err="1" smtClean="0"/>
              <a:t>Homeworks</a:t>
            </a:r>
            <a:r>
              <a:rPr lang="en-US" sz="2000" dirty="0" smtClean="0"/>
              <a:t> are programming assignments.</a:t>
            </a:r>
          </a:p>
          <a:p>
            <a:pPr lvl="1" eaLnBrk="1" hangingPunct="1"/>
            <a:r>
              <a:rPr lang="en-US" sz="1800" dirty="0" smtClean="0"/>
              <a:t>Aug 28	– HW1 out		Topic: search</a:t>
            </a:r>
          </a:p>
          <a:p>
            <a:pPr lvl="1" eaLnBrk="1" hangingPunct="1"/>
            <a:r>
              <a:rPr lang="en-US" sz="1800" dirty="0" smtClean="0"/>
              <a:t>Sep 20	– HW1 due</a:t>
            </a:r>
          </a:p>
          <a:p>
            <a:pPr lvl="1" eaLnBrk="1" hangingPunct="1"/>
            <a:r>
              <a:rPr lang="en-US" sz="1800" dirty="0" smtClean="0"/>
              <a:t>Sep 25	– HW2 out		Topic: game playing or constraint satisfaction</a:t>
            </a:r>
          </a:p>
          <a:p>
            <a:pPr lvl="1" eaLnBrk="1" hangingPunct="1"/>
            <a:r>
              <a:rPr lang="en-US" sz="1800" dirty="0" smtClean="0"/>
              <a:t>Oct 16 	– HW2 due</a:t>
            </a:r>
          </a:p>
          <a:p>
            <a:pPr lvl="1" eaLnBrk="1" hangingPunct="1"/>
            <a:r>
              <a:rPr lang="en-US" sz="1800" dirty="0" smtClean="0"/>
              <a:t>Oct 18	– HW3 out		Topic: logic reasoning and inference or neural networks</a:t>
            </a:r>
          </a:p>
          <a:p>
            <a:pPr lvl="1" eaLnBrk="1" hangingPunct="1"/>
            <a:r>
              <a:rPr lang="en-US" sz="1800" dirty="0" smtClean="0"/>
              <a:t>Nov 20	– HW3 due</a:t>
            </a:r>
          </a:p>
          <a:p>
            <a:pPr eaLnBrk="1" hangingPunct="1"/>
            <a:endParaRPr lang="en-US" sz="1400" dirty="0" smtClean="0"/>
          </a:p>
          <a:p>
            <a:pPr eaLnBrk="1" hangingPunct="1"/>
            <a:r>
              <a:rPr lang="en-US" sz="2000" b="1" dirty="0" smtClean="0">
                <a:solidFill>
                  <a:srgbClr val="3366FF"/>
                </a:solidFill>
              </a:rPr>
              <a:t>Late </a:t>
            </a:r>
            <a:r>
              <a:rPr lang="en-US" sz="2000" b="1" dirty="0" err="1" smtClean="0">
                <a:solidFill>
                  <a:srgbClr val="3366FF"/>
                </a:solidFill>
              </a:rPr>
              <a:t>homeworks</a:t>
            </a:r>
            <a:r>
              <a:rPr lang="en-US" sz="2000" b="1" dirty="0" smtClean="0">
                <a:solidFill>
                  <a:srgbClr val="3366FF"/>
                </a:solidFill>
              </a:rPr>
              <a:t>: </a:t>
            </a:r>
            <a:r>
              <a:rPr lang="en-US" sz="2000" dirty="0" smtClean="0"/>
              <a:t>you lose 20% of the homework’s grade per 24-hour period that you are late. Beware, the penalty grows very fast: grade = points * (1 – n * 0.2) where n is the number of days late (n=0 if submitted on time, n=1 if submitted between 1 second and 24h late, etc).</a:t>
            </a:r>
          </a:p>
          <a:p>
            <a:pPr eaLnBrk="1" hangingPunct="1"/>
            <a:r>
              <a:rPr lang="en-US" sz="2000" b="1" dirty="0" smtClean="0">
                <a:solidFill>
                  <a:srgbClr val="3366FF"/>
                </a:solidFill>
              </a:rPr>
              <a:t>Homework grading: </a:t>
            </a:r>
            <a:r>
              <a:rPr lang="en-US" sz="2000" dirty="0" smtClean="0"/>
              <a:t>your </a:t>
            </a:r>
            <a:r>
              <a:rPr lang="en-US" sz="2000" dirty="0" err="1" smtClean="0"/>
              <a:t>hws</a:t>
            </a:r>
            <a:r>
              <a:rPr lang="en-US" sz="2000" dirty="0" smtClean="0"/>
              <a:t> will be graded by an A.I. agent (given to you in advance for testing) through the online system at </a:t>
            </a:r>
            <a:r>
              <a:rPr lang="en-US" sz="2000" b="1" dirty="0" err="1" smtClean="0"/>
              <a:t>vocareum.com</a:t>
            </a:r>
            <a:r>
              <a:rPr lang="en-US" sz="2000" dirty="0" smtClean="0"/>
              <a:t>.</a:t>
            </a:r>
          </a:p>
          <a:p>
            <a:pPr eaLnBrk="1" hangingPunct="1"/>
            <a:r>
              <a:rPr lang="en-US" sz="2000" b="1" dirty="0" smtClean="0">
                <a:solidFill>
                  <a:srgbClr val="3366FF"/>
                </a:solidFill>
              </a:rPr>
              <a:t>Grade review / adjustment: </a:t>
            </a:r>
            <a:r>
              <a:rPr lang="en-US" sz="2000" dirty="0" smtClean="0"/>
              <a:t>Requests will be considered up to 2 weeks after the grade is released. After that, it will be too late and requests for grading review will be denied.</a:t>
            </a:r>
          </a:p>
          <a:p>
            <a:pPr eaLnBrk="1" hangingPunct="1"/>
            <a:r>
              <a:rPr lang="en-US" sz="2000" b="1" dirty="0" smtClean="0">
                <a:solidFill>
                  <a:srgbClr val="3366FF"/>
                </a:solidFill>
              </a:rPr>
              <a:t>Exams:</a:t>
            </a:r>
          </a:p>
          <a:p>
            <a:pPr lvl="1" eaLnBrk="1" hangingPunct="1"/>
            <a:r>
              <a:rPr lang="en-US" sz="1800" dirty="0" smtClean="0"/>
              <a:t>Monday, September 25, </a:t>
            </a:r>
            <a:r>
              <a:rPr lang="en-US" sz="1800" dirty="0"/>
              <a:t>8</a:t>
            </a:r>
            <a:r>
              <a:rPr lang="en-US" sz="1800" dirty="0" smtClean="0"/>
              <a:t>:00pm – 9:50pm – midterm 1 (room TBA)</a:t>
            </a:r>
          </a:p>
          <a:p>
            <a:pPr lvl="1" eaLnBrk="1" hangingPunct="1"/>
            <a:r>
              <a:rPr lang="en-US" sz="1800" dirty="0" smtClean="0"/>
              <a:t>Monday, October 30, </a:t>
            </a:r>
            <a:r>
              <a:rPr lang="en-US" sz="1800" dirty="0"/>
              <a:t>8</a:t>
            </a:r>
            <a:r>
              <a:rPr lang="en-US" sz="1800" dirty="0" smtClean="0"/>
              <a:t>:00pm </a:t>
            </a:r>
            <a:r>
              <a:rPr lang="en-US" sz="1800" dirty="0"/>
              <a:t>– </a:t>
            </a:r>
            <a:r>
              <a:rPr lang="en-US" sz="1800" dirty="0" smtClean="0"/>
              <a:t>9:50pm </a:t>
            </a:r>
            <a:r>
              <a:rPr lang="en-US" sz="1800" dirty="0"/>
              <a:t>– midterm </a:t>
            </a:r>
            <a:r>
              <a:rPr lang="en-US" sz="1800" dirty="0" smtClean="0"/>
              <a:t>2 </a:t>
            </a:r>
            <a:r>
              <a:rPr lang="en-US" sz="1800" dirty="0"/>
              <a:t>(room TBA)</a:t>
            </a:r>
          </a:p>
          <a:p>
            <a:pPr lvl="1" eaLnBrk="1" hangingPunct="1"/>
            <a:r>
              <a:rPr lang="en-US" sz="1800" dirty="0" smtClean="0"/>
              <a:t>Friday, December 8, 8:00am – 10:00am – final (room TBA)</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0"/>
          </p:nvPr>
        </p:nvSpPr>
        <p:spPr>
          <a:noFill/>
        </p:spPr>
        <p:txBody>
          <a:bodyPr/>
          <a:lstStyle/>
          <a:p>
            <a:fld id="{28640A21-59A1-AE42-A05D-DF9DB72C1EFE}" type="slidenum">
              <a:rPr lang="en-US" smtClean="0"/>
              <a:pPr/>
              <a:t>40</a:t>
            </a:fld>
            <a:endParaRPr lang="en-US" smtClean="0"/>
          </a:p>
        </p:txBody>
      </p:sp>
      <p:pic>
        <p:nvPicPr>
          <p:cNvPr id="5632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pic>
        <p:nvPicPr>
          <p:cNvPr id="56324" name="Picture 2"/>
          <p:cNvPicPr>
            <a:picLocks noChangeArrowheads="1"/>
          </p:cNvPicPr>
          <p:nvPr/>
        </p:nvPicPr>
        <p:blipFill>
          <a:blip r:embed="rId3"/>
          <a:srcRect/>
          <a:stretch>
            <a:fillRect/>
          </a:stretch>
        </p:blipFill>
        <p:spPr bwMode="auto">
          <a:xfrm>
            <a:off x="7048500" y="4013200"/>
            <a:ext cx="5243513" cy="5573713"/>
          </a:xfrm>
          <a:prstGeom prst="rect">
            <a:avLst/>
          </a:prstGeom>
          <a:noFill/>
          <a:ln w="12700">
            <a:noFill/>
            <a:miter lim="800000"/>
            <a:headEnd/>
            <a:tailEnd/>
          </a:ln>
        </p:spPr>
      </p:pic>
      <p:sp>
        <p:nvSpPr>
          <p:cNvPr id="56325" name="Rectangle 3"/>
          <p:cNvSpPr>
            <a:spLocks noGrp="1" noChangeArrowheads="1"/>
          </p:cNvSpPr>
          <p:nvPr>
            <p:ph type="title"/>
          </p:nvPr>
        </p:nvSpPr>
        <p:spPr/>
        <p:txBody>
          <a:bodyPr rIns="166398"/>
          <a:lstStyle/>
          <a:p>
            <a:pPr marL="57150" indent="0" eaLnBrk="1" hangingPunct="1"/>
            <a:r>
              <a:rPr lang="en-US"/>
              <a:t>Course Overview (cont.)</a:t>
            </a:r>
          </a:p>
        </p:txBody>
      </p:sp>
      <p:sp>
        <p:nvSpPr>
          <p:cNvPr id="56326" name="Rectangle 4"/>
          <p:cNvSpPr>
            <a:spLocks noGrp="1" noChangeArrowheads="1"/>
          </p:cNvSpPr>
          <p:nvPr>
            <p:ph type="body" idx="1"/>
          </p:nvPr>
        </p:nvSpPr>
        <p:spPr/>
        <p:txBody>
          <a:bodyPr rIns="166398"/>
          <a:lstStyle/>
          <a:p>
            <a:pPr marL="544513" indent="-487363" algn="ctr" eaLnBrk="1" hangingPunct="1">
              <a:buFont typeface="Tahoma" charset="0"/>
              <a:buNone/>
            </a:pPr>
            <a:r>
              <a:rPr lang="en-US" sz="3400" b="1" dirty="0">
                <a:solidFill>
                  <a:srgbClr val="0066FF"/>
                </a:solidFill>
              </a:rPr>
              <a:t>Building knowledge-based agents: 1</a:t>
            </a:r>
            <a:r>
              <a:rPr lang="en-US" sz="3400" b="1" baseline="31000" dirty="0">
                <a:solidFill>
                  <a:srgbClr val="0066FF"/>
                </a:solidFill>
              </a:rPr>
              <a:t>st</a:t>
            </a:r>
            <a:r>
              <a:rPr lang="en-US" sz="3400" b="1" dirty="0">
                <a:solidFill>
                  <a:srgbClr val="0066FF"/>
                </a:solidFill>
              </a:rPr>
              <a:t> Order Logic</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b="1" dirty="0" smtClean="0">
                <a:solidFill>
                  <a:srgbClr val="FF0000"/>
                </a:solidFill>
              </a:rPr>
              <a:t>11-</a:t>
            </a:r>
            <a:r>
              <a:rPr lang="en-US" b="1" dirty="0">
                <a:solidFill>
                  <a:srgbClr val="FF0000"/>
                </a:solidFill>
              </a:rPr>
              <a:t>First-order logic 1.</a:t>
            </a:r>
            <a:r>
              <a:rPr lang="en-US" dirty="0"/>
              <a:t> </a:t>
            </a:r>
            <a:r>
              <a:rPr lang="en-US" dirty="0">
                <a:solidFill>
                  <a:srgbClr val="996633"/>
                </a:solidFill>
              </a:rPr>
              <a:t>[AIMA Ch</a:t>
            </a:r>
            <a:r>
              <a:rPr lang="en-US" dirty="0" smtClean="0">
                <a:solidFill>
                  <a:srgbClr val="996633"/>
                </a:solidFill>
              </a:rPr>
              <a:t> 8]</a:t>
            </a:r>
            <a:r>
              <a:rPr lang="en-US" dirty="0" smtClean="0"/>
              <a:t> </a:t>
            </a:r>
            <a:r>
              <a:rPr lang="en-US" dirty="0"/>
              <a:t>Syntax. Semantics. Atomic sentences. Complex sentences. Quantifiers. Examples. FOL knowledge base. Situation calculus. </a:t>
            </a:r>
          </a:p>
          <a:p>
            <a:pPr marL="544513" indent="-487363" eaLnBrk="1" hangingPunct="1"/>
            <a:endParaRPr lang="en-US" dirty="0"/>
          </a:p>
          <a:p>
            <a:pPr marL="544513" indent="-487363" eaLnBrk="1" hangingPunct="1">
              <a:spcBef>
                <a:spcPct val="0"/>
              </a:spcBef>
            </a:pPr>
            <a:r>
              <a:rPr lang="en-US" b="1" dirty="0" smtClean="0">
                <a:solidFill>
                  <a:srgbClr val="FF0000"/>
                </a:solidFill>
              </a:rPr>
              <a:t>12-</a:t>
            </a:r>
            <a:r>
              <a:rPr lang="en-US" b="1" dirty="0">
                <a:solidFill>
                  <a:srgbClr val="FF0000"/>
                </a:solidFill>
              </a:rPr>
              <a:t>First-order logic 2.</a:t>
            </a:r>
            <a:r>
              <a:rPr lang="en-US" dirty="0"/>
              <a:t> </a:t>
            </a:r>
          </a:p>
          <a:p>
            <a:pPr marL="544513" indent="-487363" eaLnBrk="1" hangingPunct="1">
              <a:spcBef>
                <a:spcPct val="0"/>
              </a:spcBef>
              <a:buFont typeface="Tahoma" charset="0"/>
              <a:buNone/>
            </a:pPr>
            <a:r>
              <a:rPr lang="en-US" dirty="0">
                <a:solidFill>
                  <a:srgbClr val="996633"/>
                </a:solidFill>
              </a:rPr>
              <a:t>	[AIMA Ch</a:t>
            </a:r>
            <a:r>
              <a:rPr lang="en-US" dirty="0" smtClean="0">
                <a:solidFill>
                  <a:srgbClr val="996633"/>
                </a:solidFill>
              </a:rPr>
              <a:t> 8]</a:t>
            </a:r>
            <a:r>
              <a:rPr lang="en-US" dirty="0" smtClean="0"/>
              <a:t> </a:t>
            </a:r>
            <a:r>
              <a:rPr lang="en-US" dirty="0"/>
              <a:t>Describing actions. </a:t>
            </a:r>
          </a:p>
          <a:p>
            <a:pPr marL="544513" indent="-487363" eaLnBrk="1" hangingPunct="1">
              <a:spcBef>
                <a:spcPct val="0"/>
              </a:spcBef>
              <a:buFont typeface="Tahoma" charset="0"/>
              <a:buNone/>
            </a:pPr>
            <a:r>
              <a:rPr lang="en-US" dirty="0"/>
              <a:t>	Planning. Action sequences.</a:t>
            </a: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0"/>
          </p:nvPr>
        </p:nvSpPr>
        <p:spPr>
          <a:noFill/>
        </p:spPr>
        <p:txBody>
          <a:bodyPr/>
          <a:lstStyle/>
          <a:p>
            <a:fld id="{3B65032A-C26A-EF40-B909-64A1C94DA10D}" type="slidenum">
              <a:rPr lang="en-US" smtClean="0"/>
              <a:pPr/>
              <a:t>41</a:t>
            </a:fld>
            <a:endParaRPr lang="en-US" smtClean="0"/>
          </a:p>
        </p:txBody>
      </p:sp>
      <p:pic>
        <p:nvPicPr>
          <p:cNvPr id="5734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7348" name="Rectangle 2"/>
          <p:cNvSpPr>
            <a:spLocks noGrp="1" noChangeArrowheads="1"/>
          </p:cNvSpPr>
          <p:nvPr>
            <p:ph type="title"/>
          </p:nvPr>
        </p:nvSpPr>
        <p:spPr/>
        <p:txBody>
          <a:bodyPr rIns="166398"/>
          <a:lstStyle/>
          <a:p>
            <a:pPr marL="57150" indent="0" eaLnBrk="1" hangingPunct="1"/>
            <a:r>
              <a:rPr lang="en-US"/>
              <a:t>Course Overview (cont.)</a:t>
            </a:r>
          </a:p>
        </p:txBody>
      </p:sp>
      <p:sp>
        <p:nvSpPr>
          <p:cNvPr id="57349" name="Rectangle 3"/>
          <p:cNvSpPr>
            <a:spLocks noGrp="1" noChangeArrowheads="1"/>
          </p:cNvSpPr>
          <p:nvPr>
            <p:ph type="body" idx="1"/>
          </p:nvPr>
        </p:nvSpPr>
        <p:spPr>
          <a:xfrm>
            <a:off x="647700" y="1841500"/>
            <a:ext cx="11874500" cy="7912100"/>
          </a:xfrm>
        </p:spPr>
        <p:txBody>
          <a:bodyPr rIns="166398"/>
          <a:lstStyle/>
          <a:p>
            <a:pPr marL="544513" indent="-487363" algn="ctr" eaLnBrk="1" hangingPunct="1">
              <a:buFont typeface="Tahoma" charset="0"/>
              <a:buNone/>
            </a:pPr>
            <a:r>
              <a:rPr lang="en-US" sz="3400" b="1" dirty="0">
                <a:solidFill>
                  <a:srgbClr val="0066FF"/>
                </a:solidFill>
              </a:rPr>
              <a:t>Representing and Organizing Knowledge</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b="1" dirty="0" smtClean="0">
                <a:solidFill>
                  <a:srgbClr val="FF0000"/>
                </a:solidFill>
              </a:rPr>
              <a:t>13-</a:t>
            </a:r>
            <a:r>
              <a:rPr lang="en-US" b="1" dirty="0">
                <a:solidFill>
                  <a:srgbClr val="FF0000"/>
                </a:solidFill>
              </a:rPr>
              <a:t>Building a knowledge base.</a:t>
            </a:r>
            <a:r>
              <a:rPr lang="en-US" dirty="0"/>
              <a:t> </a:t>
            </a:r>
            <a:r>
              <a:rPr lang="en-US" dirty="0">
                <a:solidFill>
                  <a:srgbClr val="996633"/>
                </a:solidFill>
              </a:rPr>
              <a:t>[AIMA Ch</a:t>
            </a:r>
            <a:r>
              <a:rPr lang="en-US" dirty="0" smtClean="0">
                <a:solidFill>
                  <a:srgbClr val="996633"/>
                </a:solidFill>
              </a:rPr>
              <a:t> 12]</a:t>
            </a:r>
            <a:r>
              <a:rPr lang="en-US" dirty="0" smtClean="0"/>
              <a:t> </a:t>
            </a:r>
            <a:r>
              <a:rPr lang="en-US" dirty="0"/>
              <a:t>Knowledge bases. Vocabulary and rules. </a:t>
            </a:r>
            <a:r>
              <a:rPr lang="en-US" dirty="0" err="1"/>
              <a:t>Ontologies</a:t>
            </a:r>
            <a:r>
              <a:rPr lang="en-US" dirty="0"/>
              <a:t>. Organizing knowledge.</a:t>
            </a:r>
          </a:p>
        </p:txBody>
      </p:sp>
      <p:pic>
        <p:nvPicPr>
          <p:cNvPr id="57350" name="Picture 4"/>
          <p:cNvPicPr>
            <a:picLocks noChangeArrowheads="1"/>
          </p:cNvPicPr>
          <p:nvPr/>
        </p:nvPicPr>
        <p:blipFill>
          <a:blip r:embed="rId3"/>
          <a:srcRect/>
          <a:stretch>
            <a:fillRect/>
          </a:stretch>
        </p:blipFill>
        <p:spPr bwMode="auto">
          <a:xfrm>
            <a:off x="2819400" y="4114800"/>
            <a:ext cx="6172200" cy="5456238"/>
          </a:xfrm>
          <a:prstGeom prst="rect">
            <a:avLst/>
          </a:prstGeom>
          <a:noFill/>
          <a:ln w="12700">
            <a:noFill/>
            <a:miter lim="800000"/>
            <a:headEnd/>
            <a:tailEnd/>
          </a:ln>
        </p:spPr>
      </p:pic>
      <p:sp>
        <p:nvSpPr>
          <p:cNvPr id="57351" name="Rectangle 5"/>
          <p:cNvSpPr>
            <a:spLocks/>
          </p:cNvSpPr>
          <p:nvPr/>
        </p:nvSpPr>
        <p:spPr bwMode="auto">
          <a:xfrm>
            <a:off x="9105900" y="5422900"/>
            <a:ext cx="2211388" cy="13589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400">
                <a:solidFill>
                  <a:schemeClr val="tx1"/>
                </a:solidFill>
                <a:latin typeface="Comic Sans MS" charset="0"/>
                <a:ea typeface="Comic Sans MS" charset="0"/>
                <a:cs typeface="Comic Sans MS" charset="0"/>
                <a:sym typeface="Comic Sans MS" charset="0"/>
              </a:rPr>
              <a:t>An ontology</a:t>
            </a:r>
          </a:p>
          <a:p>
            <a:pPr marL="57150"/>
            <a:r>
              <a:rPr lang="en-US" sz="2400">
                <a:solidFill>
                  <a:schemeClr val="tx1"/>
                </a:solidFill>
                <a:latin typeface="Comic Sans MS" charset="0"/>
                <a:ea typeface="Comic Sans MS" charset="0"/>
                <a:cs typeface="Comic Sans MS" charset="0"/>
                <a:sym typeface="Comic Sans MS" charset="0"/>
              </a:rPr>
              <a:t>for the sports</a:t>
            </a:r>
          </a:p>
          <a:p>
            <a:pPr marL="57150"/>
            <a:r>
              <a:rPr lang="en-US" sz="2400">
                <a:solidFill>
                  <a:schemeClr val="tx1"/>
                </a:solidFill>
                <a:latin typeface="Comic Sans MS" charset="0"/>
                <a:ea typeface="Comic Sans MS" charset="0"/>
                <a:cs typeface="Comic Sans MS" charset="0"/>
                <a:sym typeface="Comic Sans MS" charset="0"/>
              </a:rPr>
              <a:t>domain</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0"/>
          </p:nvPr>
        </p:nvSpPr>
        <p:spPr>
          <a:noFill/>
        </p:spPr>
        <p:txBody>
          <a:bodyPr/>
          <a:lstStyle/>
          <a:p>
            <a:fld id="{201F6A22-683E-4446-9388-B3CC4528F56C}" type="slidenum">
              <a:rPr lang="en-US" smtClean="0"/>
              <a:pPr/>
              <a:t>42</a:t>
            </a:fld>
            <a:endParaRPr lang="en-US" smtClean="0"/>
          </a:p>
        </p:txBody>
      </p:sp>
      <p:pic>
        <p:nvPicPr>
          <p:cNvPr id="5837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8372" name="Rectangle 2"/>
          <p:cNvSpPr>
            <a:spLocks noGrp="1" noChangeArrowheads="1"/>
          </p:cNvSpPr>
          <p:nvPr>
            <p:ph type="title"/>
          </p:nvPr>
        </p:nvSpPr>
        <p:spPr/>
        <p:txBody>
          <a:bodyPr rIns="166398"/>
          <a:lstStyle/>
          <a:p>
            <a:pPr marL="57150" indent="0" eaLnBrk="1" hangingPunct="1"/>
            <a:r>
              <a:rPr lang="en-US"/>
              <a:t>Course Overview (cont.)</a:t>
            </a:r>
          </a:p>
        </p:txBody>
      </p:sp>
      <p:sp>
        <p:nvSpPr>
          <p:cNvPr id="58373" name="Rectangle 3"/>
          <p:cNvSpPr>
            <a:spLocks noGrp="1" noChangeArrowheads="1"/>
          </p:cNvSpPr>
          <p:nvPr>
            <p:ph type="body" idx="1"/>
          </p:nvPr>
        </p:nvSpPr>
        <p:spPr/>
        <p:txBody>
          <a:bodyPr rIns="166398"/>
          <a:lstStyle/>
          <a:p>
            <a:pPr marL="544513" indent="-487363" algn="ctr" eaLnBrk="1" hangingPunct="1">
              <a:buFont typeface="Tahoma" charset="0"/>
              <a:buNone/>
            </a:pPr>
            <a:r>
              <a:rPr lang="en-US" sz="3400" b="1" dirty="0">
                <a:solidFill>
                  <a:srgbClr val="0066FF"/>
                </a:solidFill>
              </a:rPr>
              <a:t>Reasoning Logically</a:t>
            </a:r>
            <a:endParaRPr lang="en-US" sz="3400" b="1" dirty="0">
              <a:solidFill>
                <a:srgbClr val="0066FF"/>
              </a:solidFill>
              <a:ea typeface="ヒラギノ角ゴ ProN W6" charset="-128"/>
              <a:cs typeface="ヒラギノ角ゴ ProN W6" charset="-128"/>
            </a:endParaRPr>
          </a:p>
          <a:p>
            <a:pPr marL="544513" indent="-487363" algn="ctr" eaLnBrk="1" hangingPunct="1">
              <a:buFont typeface="Tahoma" charset="0"/>
              <a:buNone/>
            </a:pPr>
            <a:endParaRPr lang="en-US" b="1" dirty="0">
              <a:solidFill>
                <a:srgbClr val="FF0000"/>
              </a:solidFill>
              <a:ea typeface="ヒラギノ角ゴ ProN W6" charset="-128"/>
              <a:cs typeface="ヒラギノ角ゴ ProN W6" charset="-128"/>
            </a:endParaRPr>
          </a:p>
          <a:p>
            <a:pPr marL="544513" indent="-487363" eaLnBrk="1" hangingPunct="1"/>
            <a:r>
              <a:rPr lang="en-US" b="1" dirty="0" smtClean="0">
                <a:solidFill>
                  <a:srgbClr val="FF0000"/>
                </a:solidFill>
              </a:rPr>
              <a:t>14/15-</a:t>
            </a:r>
            <a:r>
              <a:rPr lang="en-US" b="1" dirty="0">
                <a:solidFill>
                  <a:srgbClr val="FF0000"/>
                </a:solidFill>
              </a:rPr>
              <a:t>Inference in first-order logic.</a:t>
            </a:r>
            <a:r>
              <a:rPr lang="en-US" dirty="0"/>
              <a:t> </a:t>
            </a:r>
            <a:r>
              <a:rPr lang="en-US" dirty="0">
                <a:solidFill>
                  <a:srgbClr val="996633"/>
                </a:solidFill>
              </a:rPr>
              <a:t>[AIMA Ch 9]</a:t>
            </a:r>
            <a:r>
              <a:rPr lang="en-US" dirty="0"/>
              <a:t> Proofs. Unification. Generalized modus ponens. Forward and backward chaining.</a:t>
            </a:r>
          </a:p>
        </p:txBody>
      </p:sp>
      <p:pic>
        <p:nvPicPr>
          <p:cNvPr id="58374" name="Picture 4"/>
          <p:cNvPicPr>
            <a:picLocks noChangeArrowheads="1"/>
          </p:cNvPicPr>
          <p:nvPr/>
        </p:nvPicPr>
        <p:blipFill>
          <a:blip r:embed="rId3"/>
          <a:srcRect/>
          <a:stretch>
            <a:fillRect/>
          </a:stretch>
        </p:blipFill>
        <p:spPr bwMode="auto">
          <a:xfrm>
            <a:off x="3898900" y="4762500"/>
            <a:ext cx="5040313" cy="4000500"/>
          </a:xfrm>
          <a:prstGeom prst="rect">
            <a:avLst/>
          </a:prstGeom>
          <a:noFill/>
          <a:ln w="12700">
            <a:noFill/>
            <a:miter lim="800000"/>
            <a:headEnd/>
            <a:tailEnd/>
          </a:ln>
        </p:spPr>
      </p:pic>
      <p:sp>
        <p:nvSpPr>
          <p:cNvPr id="58375" name="Rectangle 5"/>
          <p:cNvSpPr>
            <a:spLocks/>
          </p:cNvSpPr>
          <p:nvPr/>
        </p:nvSpPr>
        <p:spPr bwMode="auto">
          <a:xfrm>
            <a:off x="9513888" y="6126163"/>
            <a:ext cx="2751137" cy="9398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400">
                <a:solidFill>
                  <a:schemeClr val="tx1"/>
                </a:solidFill>
                <a:latin typeface="Comic Sans MS" charset="0"/>
                <a:ea typeface="Comic Sans MS" charset="0"/>
                <a:cs typeface="Comic Sans MS" charset="0"/>
                <a:sym typeface="Comic Sans MS" charset="0"/>
              </a:rPr>
              <a:t>Example of</a:t>
            </a:r>
          </a:p>
          <a:p>
            <a:pPr marL="57150"/>
            <a:r>
              <a:rPr lang="en-US" sz="2400">
                <a:solidFill>
                  <a:schemeClr val="tx1"/>
                </a:solidFill>
                <a:latin typeface="Comic Sans MS" charset="0"/>
                <a:ea typeface="Comic Sans MS" charset="0"/>
                <a:cs typeface="Comic Sans MS" charset="0"/>
                <a:sym typeface="Comic Sans MS" charset="0"/>
              </a:rPr>
              <a:t>backward chaining</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0"/>
          </p:nvPr>
        </p:nvSpPr>
        <p:spPr>
          <a:noFill/>
        </p:spPr>
        <p:txBody>
          <a:bodyPr/>
          <a:lstStyle/>
          <a:p>
            <a:fld id="{1C9310AC-F6C1-C441-ABAC-3DD25B5627B7}" type="slidenum">
              <a:rPr lang="en-US" smtClean="0"/>
              <a:pPr/>
              <a:t>43</a:t>
            </a:fld>
            <a:endParaRPr lang="en-US" smtClean="0"/>
          </a:p>
        </p:txBody>
      </p:sp>
      <p:pic>
        <p:nvPicPr>
          <p:cNvPr id="59395"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pic>
        <p:nvPicPr>
          <p:cNvPr id="59396" name="Picture 2"/>
          <p:cNvPicPr>
            <a:picLocks noChangeArrowheads="1"/>
          </p:cNvPicPr>
          <p:nvPr/>
        </p:nvPicPr>
        <p:blipFill>
          <a:blip r:embed="rId3"/>
          <a:srcRect/>
          <a:stretch>
            <a:fillRect/>
          </a:stretch>
        </p:blipFill>
        <p:spPr bwMode="auto">
          <a:xfrm>
            <a:off x="7396163" y="2705100"/>
            <a:ext cx="4957762" cy="7048500"/>
          </a:xfrm>
          <a:prstGeom prst="rect">
            <a:avLst/>
          </a:prstGeom>
          <a:noFill/>
          <a:ln w="12700">
            <a:noFill/>
            <a:miter lim="800000"/>
            <a:headEnd/>
            <a:tailEnd/>
          </a:ln>
        </p:spPr>
      </p:pic>
      <p:sp>
        <p:nvSpPr>
          <p:cNvPr id="59397" name="Rectangle 3"/>
          <p:cNvSpPr>
            <a:spLocks noGrp="1" noChangeArrowheads="1"/>
          </p:cNvSpPr>
          <p:nvPr>
            <p:ph type="title"/>
          </p:nvPr>
        </p:nvSpPr>
        <p:spPr/>
        <p:txBody>
          <a:bodyPr rIns="166398"/>
          <a:lstStyle/>
          <a:p>
            <a:pPr marL="57150" indent="0" eaLnBrk="1" hangingPunct="1"/>
            <a:r>
              <a:rPr lang="en-US"/>
              <a:t>Course Overview (cont.)</a:t>
            </a:r>
          </a:p>
        </p:txBody>
      </p:sp>
      <p:sp>
        <p:nvSpPr>
          <p:cNvPr id="59398" name="Rectangle 4"/>
          <p:cNvSpPr>
            <a:spLocks noGrp="1" noChangeArrowheads="1"/>
          </p:cNvSpPr>
          <p:nvPr>
            <p:ph type="body" idx="1"/>
          </p:nvPr>
        </p:nvSpPr>
        <p:spPr/>
        <p:txBody>
          <a:bodyPr rIns="166398"/>
          <a:lstStyle/>
          <a:p>
            <a:pPr marL="544513" indent="-487363" algn="ctr" eaLnBrk="1" hangingPunct="1">
              <a:buFont typeface="Tahoma" charset="0"/>
              <a:buNone/>
            </a:pPr>
            <a:r>
              <a:rPr lang="en-US" sz="3400" b="1" dirty="0">
                <a:solidFill>
                  <a:srgbClr val="0066FF"/>
                </a:solidFill>
              </a:rPr>
              <a:t>Examples of Logical Reasoning Systems</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b="1" dirty="0" smtClean="0">
                <a:solidFill>
                  <a:srgbClr val="FF0000"/>
                </a:solidFill>
              </a:rPr>
              <a:t>16-</a:t>
            </a:r>
            <a:r>
              <a:rPr lang="en-US" b="1" dirty="0">
                <a:solidFill>
                  <a:srgbClr val="FF0000"/>
                </a:solidFill>
              </a:rPr>
              <a:t>Logical reasoning systems.</a:t>
            </a:r>
            <a:r>
              <a:rPr lang="en-US" dirty="0"/>
              <a:t> </a:t>
            </a:r>
          </a:p>
          <a:p>
            <a:pPr marL="544513" indent="-487363" eaLnBrk="1" hangingPunct="1">
              <a:buFont typeface="Tahoma" charset="0"/>
              <a:buNone/>
            </a:pPr>
            <a:r>
              <a:rPr lang="en-US" dirty="0">
                <a:solidFill>
                  <a:srgbClr val="996633"/>
                </a:solidFill>
              </a:rPr>
              <a:t>	[AIMA Ch</a:t>
            </a:r>
            <a:r>
              <a:rPr lang="en-US" dirty="0" smtClean="0">
                <a:solidFill>
                  <a:srgbClr val="996633"/>
                </a:solidFill>
              </a:rPr>
              <a:t> 9]</a:t>
            </a:r>
            <a:r>
              <a:rPr lang="en-US" dirty="0" smtClean="0"/>
              <a:t> </a:t>
            </a:r>
            <a:r>
              <a:rPr lang="en-US" dirty="0"/>
              <a:t>Indexing, retrieval </a:t>
            </a:r>
          </a:p>
          <a:p>
            <a:pPr marL="544513" indent="-487363" eaLnBrk="1" hangingPunct="1">
              <a:buFont typeface="Tahoma" charset="0"/>
              <a:buNone/>
            </a:pPr>
            <a:r>
              <a:rPr lang="en-US" dirty="0"/>
              <a:t>	and unification. The Prolog language. </a:t>
            </a:r>
          </a:p>
          <a:p>
            <a:pPr marL="544513" indent="-487363" eaLnBrk="1" hangingPunct="1">
              <a:buFont typeface="Tahoma" charset="0"/>
              <a:buNone/>
            </a:pPr>
            <a:r>
              <a:rPr lang="en-US" dirty="0"/>
              <a:t>	Theorem </a:t>
            </a:r>
            <a:r>
              <a:rPr lang="en-US" dirty="0" err="1"/>
              <a:t>provers</a:t>
            </a:r>
            <a:r>
              <a:rPr lang="en-US" dirty="0"/>
              <a:t>. Frame systems </a:t>
            </a:r>
          </a:p>
          <a:p>
            <a:pPr marL="544513" indent="-487363" eaLnBrk="1" hangingPunct="1">
              <a:buFont typeface="Tahoma" charset="0"/>
              <a:buNone/>
            </a:pPr>
            <a:r>
              <a:rPr lang="en-US" dirty="0"/>
              <a:t>	and semantic networks. </a:t>
            </a:r>
          </a:p>
        </p:txBody>
      </p:sp>
      <p:sp>
        <p:nvSpPr>
          <p:cNvPr id="59399" name="Rectangle 5"/>
          <p:cNvSpPr>
            <a:spLocks/>
          </p:cNvSpPr>
          <p:nvPr/>
        </p:nvSpPr>
        <p:spPr bwMode="auto">
          <a:xfrm>
            <a:off x="4660900" y="7696200"/>
            <a:ext cx="2516188" cy="16256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200">
                <a:solidFill>
                  <a:schemeClr val="tx1"/>
                </a:solidFill>
                <a:latin typeface="Comic Sans MS" charset="0"/>
                <a:ea typeface="Comic Sans MS" charset="0"/>
                <a:cs typeface="Comic Sans MS" charset="0"/>
                <a:sym typeface="Comic Sans MS" charset="0"/>
              </a:rPr>
              <a:t>Semantic network</a:t>
            </a:r>
          </a:p>
          <a:p>
            <a:pPr marL="57150"/>
            <a:r>
              <a:rPr lang="en-US" sz="2200">
                <a:solidFill>
                  <a:schemeClr val="tx1"/>
                </a:solidFill>
                <a:latin typeface="Comic Sans MS" charset="0"/>
                <a:ea typeface="Comic Sans MS" charset="0"/>
                <a:cs typeface="Comic Sans MS" charset="0"/>
                <a:sym typeface="Comic Sans MS" charset="0"/>
              </a:rPr>
              <a:t>used in an insight</a:t>
            </a:r>
          </a:p>
          <a:p>
            <a:pPr marL="57150"/>
            <a:r>
              <a:rPr lang="en-US" sz="2200">
                <a:solidFill>
                  <a:schemeClr val="tx1"/>
                </a:solidFill>
                <a:latin typeface="Comic Sans MS" charset="0"/>
                <a:ea typeface="Comic Sans MS" charset="0"/>
                <a:cs typeface="Comic Sans MS" charset="0"/>
                <a:sym typeface="Comic Sans MS" charset="0"/>
              </a:rPr>
              <a:t>generator (Duke</a:t>
            </a:r>
          </a:p>
          <a:p>
            <a:pPr marL="57150"/>
            <a:r>
              <a:rPr lang="en-US" sz="2200">
                <a:solidFill>
                  <a:schemeClr val="tx1"/>
                </a:solidFill>
                <a:latin typeface="Comic Sans MS" charset="0"/>
                <a:ea typeface="Comic Sans MS" charset="0"/>
                <a:cs typeface="Comic Sans MS" charset="0"/>
                <a:sym typeface="Comic Sans MS" charset="0"/>
              </a:rPr>
              <a:t>university)</a:t>
            </a: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p:spPr>
        <p:txBody>
          <a:bodyPr/>
          <a:lstStyle/>
          <a:p>
            <a:fld id="{0BF64E97-4AB9-EB46-BE22-E717AA792603}" type="slidenum">
              <a:rPr lang="en-US" smtClean="0"/>
              <a:pPr/>
              <a:t>44</a:t>
            </a:fld>
            <a:endParaRPr lang="en-US" smtClean="0"/>
          </a:p>
        </p:txBody>
      </p:sp>
      <p:pic>
        <p:nvPicPr>
          <p:cNvPr id="6041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0420" name="Rectangle 2"/>
          <p:cNvSpPr>
            <a:spLocks noGrp="1" noChangeArrowheads="1"/>
          </p:cNvSpPr>
          <p:nvPr>
            <p:ph type="title"/>
          </p:nvPr>
        </p:nvSpPr>
        <p:spPr/>
        <p:txBody>
          <a:bodyPr rIns="166398"/>
          <a:lstStyle/>
          <a:p>
            <a:pPr marL="57150" indent="0" eaLnBrk="1" hangingPunct="1"/>
            <a:r>
              <a:rPr lang="en-US"/>
              <a:t>Course Overview (cont.)</a:t>
            </a:r>
          </a:p>
        </p:txBody>
      </p:sp>
      <p:sp>
        <p:nvSpPr>
          <p:cNvPr id="60421" name="Rectangle 3"/>
          <p:cNvSpPr>
            <a:spLocks noGrp="1" noChangeArrowheads="1"/>
          </p:cNvSpPr>
          <p:nvPr>
            <p:ph type="body" idx="1"/>
          </p:nvPr>
        </p:nvSpPr>
        <p:spPr/>
        <p:txBody>
          <a:bodyPr rIns="166398"/>
          <a:lstStyle/>
          <a:p>
            <a:pPr marL="544513" indent="-487363" algn="ctr" eaLnBrk="1" hangingPunct="1">
              <a:buFont typeface="Tahoma" charset="0"/>
              <a:buNone/>
            </a:pPr>
            <a:r>
              <a:rPr lang="en-US" sz="3400" b="1" dirty="0">
                <a:solidFill>
                  <a:srgbClr val="0066FF"/>
                </a:solidFill>
              </a:rPr>
              <a:t>Systems that can Plan Future Behavior</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smtClean="0"/>
          </a:p>
          <a:p>
            <a:pPr marL="544513" indent="-487363" eaLnBrk="1" hangingPunct="1"/>
            <a:r>
              <a:rPr lang="en-US" b="1" dirty="0" smtClean="0">
                <a:solidFill>
                  <a:srgbClr val="FF0000"/>
                </a:solidFill>
              </a:rPr>
              <a:t>17-</a:t>
            </a:r>
            <a:r>
              <a:rPr lang="en-US" b="1" dirty="0">
                <a:solidFill>
                  <a:srgbClr val="FF0000"/>
                </a:solidFill>
              </a:rPr>
              <a:t>Planning.</a:t>
            </a:r>
            <a:r>
              <a:rPr lang="en-US" dirty="0"/>
              <a:t> </a:t>
            </a:r>
            <a:r>
              <a:rPr lang="en-US" dirty="0">
                <a:solidFill>
                  <a:srgbClr val="996633"/>
                </a:solidFill>
              </a:rPr>
              <a:t>[AIMA Ch </a:t>
            </a:r>
            <a:r>
              <a:rPr lang="en-US" dirty="0" smtClean="0">
                <a:solidFill>
                  <a:srgbClr val="996633"/>
                </a:solidFill>
              </a:rPr>
              <a:t>10]</a:t>
            </a:r>
            <a:r>
              <a:rPr lang="en-US" dirty="0" smtClean="0"/>
              <a:t> </a:t>
            </a:r>
            <a:r>
              <a:rPr lang="en-US" dirty="0"/>
              <a:t>Definition and goals. Basic representations for planning. Situation space and plan space. Examples. </a:t>
            </a:r>
          </a:p>
        </p:txBody>
      </p:sp>
      <p:pic>
        <p:nvPicPr>
          <p:cNvPr id="60422" name="Picture 4"/>
          <p:cNvPicPr>
            <a:picLocks noChangeArrowheads="1"/>
          </p:cNvPicPr>
          <p:nvPr/>
        </p:nvPicPr>
        <p:blipFill>
          <a:blip r:embed="rId3"/>
          <a:srcRect/>
          <a:stretch>
            <a:fillRect/>
          </a:stretch>
        </p:blipFill>
        <p:spPr bwMode="auto">
          <a:xfrm>
            <a:off x="3365500" y="4210050"/>
            <a:ext cx="8775700" cy="5543550"/>
          </a:xfrm>
          <a:prstGeom prst="rect">
            <a:avLst/>
          </a:prstGeom>
          <a:noFill/>
          <a:ln w="12700">
            <a:noFill/>
            <a:miter lim="800000"/>
            <a:headEnd/>
            <a:tailEnd/>
          </a:ln>
        </p:spPr>
      </p:pic>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a:noFill/>
        </p:spPr>
        <p:txBody>
          <a:bodyPr/>
          <a:lstStyle/>
          <a:p>
            <a:fld id="{D895F3C3-EC7F-4E4A-BC95-29D92AE64443}" type="slidenum">
              <a:rPr lang="en-US" smtClean="0"/>
              <a:pPr/>
              <a:t>45</a:t>
            </a:fld>
            <a:endParaRPr lang="en-US" smtClean="0"/>
          </a:p>
        </p:txBody>
      </p:sp>
      <p:pic>
        <p:nvPicPr>
          <p:cNvPr id="6246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2468" name="Rectangle 2"/>
          <p:cNvSpPr>
            <a:spLocks noGrp="1" noChangeArrowheads="1"/>
          </p:cNvSpPr>
          <p:nvPr>
            <p:ph type="title"/>
          </p:nvPr>
        </p:nvSpPr>
        <p:spPr/>
        <p:txBody>
          <a:bodyPr rIns="166398"/>
          <a:lstStyle/>
          <a:p>
            <a:pPr marL="57150" indent="0" eaLnBrk="1" hangingPunct="1"/>
            <a:r>
              <a:rPr lang="en-US"/>
              <a:t>Course Overview (cont.)</a:t>
            </a:r>
          </a:p>
        </p:txBody>
      </p:sp>
      <p:grpSp>
        <p:nvGrpSpPr>
          <p:cNvPr id="62469" name="Group 3"/>
          <p:cNvGrpSpPr>
            <a:grpSpLocks/>
          </p:cNvGrpSpPr>
          <p:nvPr/>
        </p:nvGrpSpPr>
        <p:grpSpPr bwMode="auto">
          <a:xfrm>
            <a:off x="5969000" y="5337175"/>
            <a:ext cx="6353175" cy="3981450"/>
            <a:chOff x="0" y="0"/>
            <a:chExt cx="4002" cy="2508"/>
          </a:xfrm>
        </p:grpSpPr>
        <p:grpSp>
          <p:nvGrpSpPr>
            <p:cNvPr id="62470" name="Group 4"/>
            <p:cNvGrpSpPr>
              <a:grpSpLocks/>
            </p:cNvGrpSpPr>
            <p:nvPr/>
          </p:nvGrpSpPr>
          <p:grpSpPr bwMode="auto">
            <a:xfrm>
              <a:off x="119" y="311"/>
              <a:ext cx="3010" cy="793"/>
              <a:chOff x="0" y="0"/>
              <a:chExt cx="3010" cy="792"/>
            </a:xfrm>
          </p:grpSpPr>
          <p:sp>
            <p:nvSpPr>
              <p:cNvPr id="62493" name="Line 5"/>
              <p:cNvSpPr>
                <a:spLocks noChangeShapeType="1"/>
              </p:cNvSpPr>
              <p:nvPr/>
            </p:nvSpPr>
            <p:spPr bwMode="auto">
              <a:xfrm>
                <a:off x="0" y="791"/>
                <a:ext cx="3010" cy="1"/>
              </a:xfrm>
              <a:prstGeom prst="line">
                <a:avLst/>
              </a:prstGeom>
              <a:noFill/>
              <a:ln w="12700">
                <a:solidFill>
                  <a:schemeClr val="tx1"/>
                </a:solidFill>
                <a:round/>
                <a:headEnd/>
                <a:tailEnd type="triangle" w="med" len="med"/>
              </a:ln>
            </p:spPr>
            <p:txBody>
              <a:bodyPr lIns="0" tIns="0" rIns="0" bIns="0">
                <a:prstTxWarp prst="textNoShape">
                  <a:avLst/>
                </a:prstTxWarp>
              </a:bodyPr>
              <a:lstStyle/>
              <a:p>
                <a:endParaRPr lang="en-US"/>
              </a:p>
            </p:txBody>
          </p:sp>
          <p:sp>
            <p:nvSpPr>
              <p:cNvPr id="62494" name="Line 6"/>
              <p:cNvSpPr>
                <a:spLocks noChangeShapeType="1"/>
              </p:cNvSpPr>
              <p:nvPr/>
            </p:nvSpPr>
            <p:spPr bwMode="auto">
              <a:xfrm rot="10800000" flipH="1">
                <a:off x="1441" y="0"/>
                <a:ext cx="1" cy="791"/>
              </a:xfrm>
              <a:prstGeom prst="line">
                <a:avLst/>
              </a:prstGeom>
              <a:noFill/>
              <a:ln w="12700">
                <a:solidFill>
                  <a:schemeClr val="tx1"/>
                </a:solidFill>
                <a:round/>
                <a:headEnd/>
                <a:tailEnd type="triangle" w="med" len="med"/>
              </a:ln>
            </p:spPr>
            <p:txBody>
              <a:bodyPr lIns="0" tIns="0" rIns="0" bIns="0">
                <a:prstTxWarp prst="textNoShape">
                  <a:avLst/>
                </a:prstTxWarp>
              </a:bodyPr>
              <a:lstStyle/>
              <a:p>
                <a:endParaRPr lang="en-US"/>
              </a:p>
            </p:txBody>
          </p:sp>
        </p:grpSp>
        <p:grpSp>
          <p:nvGrpSpPr>
            <p:cNvPr id="62471" name="Group 7"/>
            <p:cNvGrpSpPr>
              <a:grpSpLocks/>
            </p:cNvGrpSpPr>
            <p:nvPr/>
          </p:nvGrpSpPr>
          <p:grpSpPr bwMode="auto">
            <a:xfrm>
              <a:off x="119" y="1630"/>
              <a:ext cx="3010" cy="791"/>
              <a:chOff x="0" y="0"/>
              <a:chExt cx="3010" cy="791"/>
            </a:xfrm>
          </p:grpSpPr>
          <p:sp>
            <p:nvSpPr>
              <p:cNvPr id="62491" name="Line 8"/>
              <p:cNvSpPr>
                <a:spLocks noChangeShapeType="1"/>
              </p:cNvSpPr>
              <p:nvPr/>
            </p:nvSpPr>
            <p:spPr bwMode="auto">
              <a:xfrm>
                <a:off x="0" y="790"/>
                <a:ext cx="3010" cy="1"/>
              </a:xfrm>
              <a:prstGeom prst="line">
                <a:avLst/>
              </a:prstGeom>
              <a:noFill/>
              <a:ln w="12700">
                <a:solidFill>
                  <a:schemeClr val="tx1"/>
                </a:solidFill>
                <a:round/>
                <a:headEnd/>
                <a:tailEnd type="triangle" w="med" len="med"/>
              </a:ln>
            </p:spPr>
            <p:txBody>
              <a:bodyPr lIns="0" tIns="0" rIns="0" bIns="0">
                <a:prstTxWarp prst="textNoShape">
                  <a:avLst/>
                </a:prstTxWarp>
              </a:bodyPr>
              <a:lstStyle/>
              <a:p>
                <a:endParaRPr lang="en-US"/>
              </a:p>
            </p:txBody>
          </p:sp>
          <p:sp>
            <p:nvSpPr>
              <p:cNvPr id="62492" name="Line 9"/>
              <p:cNvSpPr>
                <a:spLocks noChangeShapeType="1"/>
              </p:cNvSpPr>
              <p:nvPr/>
            </p:nvSpPr>
            <p:spPr bwMode="auto">
              <a:xfrm rot="10800000" flipH="1">
                <a:off x="1441" y="0"/>
                <a:ext cx="1" cy="790"/>
              </a:xfrm>
              <a:prstGeom prst="line">
                <a:avLst/>
              </a:prstGeom>
              <a:noFill/>
              <a:ln w="12700">
                <a:solidFill>
                  <a:schemeClr val="tx1"/>
                </a:solidFill>
                <a:round/>
                <a:headEnd/>
                <a:tailEnd type="triangle" w="med" len="med"/>
              </a:ln>
            </p:spPr>
            <p:txBody>
              <a:bodyPr lIns="0" tIns="0" rIns="0" bIns="0">
                <a:prstTxWarp prst="textNoShape">
                  <a:avLst/>
                </a:prstTxWarp>
              </a:bodyPr>
              <a:lstStyle/>
              <a:p>
                <a:endParaRPr lang="en-US"/>
              </a:p>
            </p:txBody>
          </p:sp>
        </p:grpSp>
        <p:sp>
          <p:nvSpPr>
            <p:cNvPr id="62472" name="Line 10"/>
            <p:cNvSpPr>
              <a:spLocks noChangeShapeType="1"/>
            </p:cNvSpPr>
            <p:nvPr/>
          </p:nvSpPr>
          <p:spPr bwMode="auto">
            <a:xfrm rot="10800000" flipH="1">
              <a:off x="331" y="443"/>
              <a:ext cx="424" cy="659"/>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3" name="Line 11"/>
            <p:cNvSpPr>
              <a:spLocks noChangeShapeType="1"/>
            </p:cNvSpPr>
            <p:nvPr/>
          </p:nvSpPr>
          <p:spPr bwMode="auto">
            <a:xfrm>
              <a:off x="755" y="443"/>
              <a:ext cx="340" cy="482"/>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4" name="Line 12"/>
            <p:cNvSpPr>
              <a:spLocks noChangeShapeType="1"/>
            </p:cNvSpPr>
            <p:nvPr/>
          </p:nvSpPr>
          <p:spPr bwMode="auto">
            <a:xfrm>
              <a:off x="1095" y="925"/>
              <a:ext cx="1" cy="17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5" name="Line 13"/>
            <p:cNvSpPr>
              <a:spLocks noChangeShapeType="1"/>
            </p:cNvSpPr>
            <p:nvPr/>
          </p:nvSpPr>
          <p:spPr bwMode="auto">
            <a:xfrm rot="10800000" flipH="1">
              <a:off x="1730" y="925"/>
              <a:ext cx="2" cy="17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6" name="Line 14"/>
            <p:cNvSpPr>
              <a:spLocks noChangeShapeType="1"/>
            </p:cNvSpPr>
            <p:nvPr/>
          </p:nvSpPr>
          <p:spPr bwMode="auto">
            <a:xfrm rot="10800000" flipH="1">
              <a:off x="1730" y="179"/>
              <a:ext cx="508" cy="746"/>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7" name="Line 15"/>
            <p:cNvSpPr>
              <a:spLocks noChangeShapeType="1"/>
            </p:cNvSpPr>
            <p:nvPr/>
          </p:nvSpPr>
          <p:spPr bwMode="auto">
            <a:xfrm>
              <a:off x="2238" y="179"/>
              <a:ext cx="551" cy="923"/>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8" name="Line 16"/>
            <p:cNvSpPr>
              <a:spLocks noChangeShapeType="1"/>
            </p:cNvSpPr>
            <p:nvPr/>
          </p:nvSpPr>
          <p:spPr bwMode="auto">
            <a:xfrm rot="10800000" flipH="1">
              <a:off x="1645" y="179"/>
              <a:ext cx="1" cy="1010"/>
            </a:xfrm>
            <a:prstGeom prst="line">
              <a:avLst/>
            </a:prstGeom>
            <a:noFill/>
            <a:ln w="63500">
              <a:solidFill>
                <a:schemeClr val="tx1"/>
              </a:solidFill>
              <a:round/>
              <a:headEnd/>
              <a:tailEnd/>
            </a:ln>
          </p:spPr>
          <p:txBody>
            <a:bodyPr lIns="0" tIns="0" rIns="0" bIns="0">
              <a:prstTxWarp prst="textNoShape">
                <a:avLst/>
              </a:prstTxWarp>
            </a:bodyPr>
            <a:lstStyle/>
            <a:p>
              <a:endParaRPr lang="en-US"/>
            </a:p>
          </p:txBody>
        </p:sp>
        <p:sp>
          <p:nvSpPr>
            <p:cNvPr id="62479" name="Line 17"/>
            <p:cNvSpPr>
              <a:spLocks noChangeShapeType="1"/>
            </p:cNvSpPr>
            <p:nvPr/>
          </p:nvSpPr>
          <p:spPr bwMode="auto">
            <a:xfrm rot="10800000" flipH="1">
              <a:off x="2154" y="179"/>
              <a:ext cx="1" cy="1010"/>
            </a:xfrm>
            <a:prstGeom prst="line">
              <a:avLst/>
            </a:prstGeom>
            <a:noFill/>
            <a:ln w="63500">
              <a:solidFill>
                <a:schemeClr val="tx1"/>
              </a:solidFill>
              <a:round/>
              <a:headEnd/>
              <a:tailEnd/>
            </a:ln>
          </p:spPr>
          <p:txBody>
            <a:bodyPr lIns="0" tIns="0" rIns="0" bIns="0">
              <a:prstTxWarp prst="textNoShape">
                <a:avLst/>
              </a:prstTxWarp>
            </a:bodyPr>
            <a:lstStyle/>
            <a:p>
              <a:endParaRPr lang="en-US"/>
            </a:p>
          </p:txBody>
        </p:sp>
        <p:sp>
          <p:nvSpPr>
            <p:cNvPr id="62480" name="Line 18"/>
            <p:cNvSpPr>
              <a:spLocks noChangeShapeType="1"/>
            </p:cNvSpPr>
            <p:nvPr/>
          </p:nvSpPr>
          <p:spPr bwMode="auto">
            <a:xfrm rot="10800000" flipH="1">
              <a:off x="246" y="1453"/>
              <a:ext cx="213" cy="96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1" name="Line 19"/>
            <p:cNvSpPr>
              <a:spLocks noChangeShapeType="1"/>
            </p:cNvSpPr>
            <p:nvPr/>
          </p:nvSpPr>
          <p:spPr bwMode="auto">
            <a:xfrm>
              <a:off x="459" y="1453"/>
              <a:ext cx="84" cy="748"/>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2" name="Line 20"/>
            <p:cNvSpPr>
              <a:spLocks noChangeShapeType="1"/>
            </p:cNvSpPr>
            <p:nvPr/>
          </p:nvSpPr>
          <p:spPr bwMode="auto">
            <a:xfrm>
              <a:off x="543" y="2201"/>
              <a:ext cx="2" cy="219"/>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3" name="Line 21"/>
            <p:cNvSpPr>
              <a:spLocks noChangeShapeType="1"/>
            </p:cNvSpPr>
            <p:nvPr/>
          </p:nvSpPr>
          <p:spPr bwMode="auto">
            <a:xfrm rot="10800000" flipH="1">
              <a:off x="882" y="2113"/>
              <a:ext cx="1" cy="30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4" name="Line 22"/>
            <p:cNvSpPr>
              <a:spLocks noChangeShapeType="1"/>
            </p:cNvSpPr>
            <p:nvPr/>
          </p:nvSpPr>
          <p:spPr bwMode="auto">
            <a:xfrm>
              <a:off x="882" y="2113"/>
              <a:ext cx="1992" cy="1"/>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5" name="Line 23"/>
            <p:cNvSpPr>
              <a:spLocks noChangeShapeType="1"/>
            </p:cNvSpPr>
            <p:nvPr/>
          </p:nvSpPr>
          <p:spPr bwMode="auto">
            <a:xfrm>
              <a:off x="2874" y="2113"/>
              <a:ext cx="1" cy="30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6" name="Line 24"/>
            <p:cNvSpPr>
              <a:spLocks noChangeShapeType="1"/>
            </p:cNvSpPr>
            <p:nvPr/>
          </p:nvSpPr>
          <p:spPr bwMode="auto">
            <a:xfrm rot="10800000" flipH="1">
              <a:off x="1900" y="1892"/>
              <a:ext cx="1" cy="616"/>
            </a:xfrm>
            <a:prstGeom prst="line">
              <a:avLst/>
            </a:prstGeom>
            <a:noFill/>
            <a:ln w="63500">
              <a:solidFill>
                <a:schemeClr val="tx1"/>
              </a:solidFill>
              <a:round/>
              <a:headEnd/>
              <a:tailEnd/>
            </a:ln>
          </p:spPr>
          <p:txBody>
            <a:bodyPr lIns="0" tIns="0" rIns="0" bIns="0">
              <a:prstTxWarp prst="textNoShape">
                <a:avLst/>
              </a:prstTxWarp>
            </a:bodyPr>
            <a:lstStyle/>
            <a:p>
              <a:endParaRPr lang="en-US"/>
            </a:p>
          </p:txBody>
        </p:sp>
        <p:sp>
          <p:nvSpPr>
            <p:cNvPr id="62487" name="Rectangle 25"/>
            <p:cNvSpPr>
              <a:spLocks/>
            </p:cNvSpPr>
            <p:nvPr/>
          </p:nvSpPr>
          <p:spPr bwMode="auto">
            <a:xfrm>
              <a:off x="1976" y="1373"/>
              <a:ext cx="2026" cy="312"/>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800">
                  <a:solidFill>
                    <a:schemeClr val="tx1"/>
                  </a:solidFill>
                  <a:ea typeface="Times New Roman" charset="0"/>
                  <a:cs typeface="Times New Roman" charset="0"/>
                </a:rPr>
                <a:t>Center of largest area</a:t>
              </a:r>
            </a:p>
          </p:txBody>
        </p:sp>
        <p:sp>
          <p:nvSpPr>
            <p:cNvPr id="62488" name="Rectangle 26"/>
            <p:cNvSpPr>
              <a:spLocks/>
            </p:cNvSpPr>
            <p:nvPr/>
          </p:nvSpPr>
          <p:spPr bwMode="auto">
            <a:xfrm>
              <a:off x="0" y="0"/>
              <a:ext cx="1638" cy="312"/>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800">
                  <a:solidFill>
                    <a:schemeClr val="tx1"/>
                  </a:solidFill>
                  <a:ea typeface="Times New Roman" charset="0"/>
                  <a:cs typeface="Times New Roman" charset="0"/>
                </a:rPr>
                <a:t>Center of gravity</a:t>
              </a:r>
            </a:p>
          </p:txBody>
        </p:sp>
        <p:sp>
          <p:nvSpPr>
            <p:cNvPr id="62489" name="Line 27"/>
            <p:cNvSpPr>
              <a:spLocks noChangeShapeType="1"/>
            </p:cNvSpPr>
            <p:nvPr/>
          </p:nvSpPr>
          <p:spPr bwMode="auto">
            <a:xfrm flipH="1">
              <a:off x="1900" y="1673"/>
              <a:ext cx="296" cy="264"/>
            </a:xfrm>
            <a:prstGeom prst="line">
              <a:avLst/>
            </a:prstGeom>
            <a:noFill/>
            <a:ln w="12700">
              <a:solidFill>
                <a:schemeClr val="tx1"/>
              </a:solidFill>
              <a:prstDash val="dash"/>
              <a:round/>
              <a:headEnd/>
              <a:tailEnd/>
            </a:ln>
          </p:spPr>
          <p:txBody>
            <a:bodyPr lIns="0" tIns="0" rIns="0" bIns="0">
              <a:prstTxWarp prst="textNoShape">
                <a:avLst/>
              </a:prstTxWarp>
            </a:bodyPr>
            <a:lstStyle/>
            <a:p>
              <a:endParaRPr lang="en-US"/>
            </a:p>
          </p:txBody>
        </p:sp>
        <p:sp>
          <p:nvSpPr>
            <p:cNvPr id="62490" name="Line 28"/>
            <p:cNvSpPr>
              <a:spLocks noChangeShapeType="1"/>
            </p:cNvSpPr>
            <p:nvPr/>
          </p:nvSpPr>
          <p:spPr bwMode="auto">
            <a:xfrm rot="10800000">
              <a:off x="2154" y="1189"/>
              <a:ext cx="126" cy="220"/>
            </a:xfrm>
            <a:prstGeom prst="line">
              <a:avLst/>
            </a:prstGeom>
            <a:noFill/>
            <a:ln w="12700">
              <a:solidFill>
                <a:schemeClr val="tx1"/>
              </a:solidFill>
              <a:prstDash val="dash"/>
              <a:round/>
              <a:headEnd/>
              <a:tailEnd/>
            </a:ln>
          </p:spPr>
          <p:txBody>
            <a:bodyPr lIns="0" tIns="0" rIns="0" bIns="0">
              <a:prstTxWarp prst="textNoShape">
                <a:avLst/>
              </a:prstTxWarp>
            </a:bodyPr>
            <a:lstStyle/>
            <a:p>
              <a:endParaRPr lang="en-US"/>
            </a:p>
          </p:txBody>
        </p:sp>
      </p:grpSp>
      <p:sp>
        <p:nvSpPr>
          <p:cNvPr id="32" name="Rectangle 31"/>
          <p:cNvSpPr/>
          <p:nvPr/>
        </p:nvSpPr>
        <p:spPr>
          <a:xfrm>
            <a:off x="1092200" y="2743200"/>
            <a:ext cx="11506200" cy="1569660"/>
          </a:xfrm>
          <a:prstGeom prst="rect">
            <a:avLst/>
          </a:prstGeom>
        </p:spPr>
        <p:txBody>
          <a:bodyPr wrap="square">
            <a:spAutoFit/>
          </a:bodyPr>
          <a:lstStyle/>
          <a:p>
            <a:pPr marL="544513" indent="-487363"/>
            <a:r>
              <a:rPr lang="en-US" sz="3200" b="1" dirty="0" smtClean="0">
                <a:solidFill>
                  <a:srgbClr val="FF0000"/>
                </a:solidFill>
                <a:latin typeface="Tahoma"/>
                <a:cs typeface="Tahoma"/>
              </a:rPr>
              <a:t>18-Fuzzy logic.</a:t>
            </a:r>
            <a:r>
              <a:rPr lang="en-US" sz="3200" dirty="0" smtClean="0">
                <a:latin typeface="Tahoma"/>
                <a:cs typeface="Tahoma"/>
              </a:rPr>
              <a:t> </a:t>
            </a:r>
            <a:r>
              <a:rPr lang="en-US" sz="3200" dirty="0" smtClean="0">
                <a:solidFill>
                  <a:srgbClr val="996633"/>
                </a:solidFill>
                <a:latin typeface="Tahoma"/>
                <a:cs typeface="Tahoma"/>
              </a:rPr>
              <a:t>[handout]. </a:t>
            </a:r>
            <a:r>
              <a:rPr lang="en-US" sz="3200" dirty="0" smtClean="0">
                <a:solidFill>
                  <a:schemeClr val="tx1"/>
                </a:solidFill>
                <a:latin typeface="Tahoma"/>
                <a:cs typeface="Tahoma"/>
              </a:rPr>
              <a:t>Fuzzy variables, fuzzy inference, aggregation, </a:t>
            </a:r>
            <a:r>
              <a:rPr lang="en-US" sz="3200" dirty="0" err="1" smtClean="0">
                <a:solidFill>
                  <a:schemeClr val="tx1"/>
                </a:solidFill>
                <a:latin typeface="Tahoma"/>
                <a:cs typeface="Tahoma"/>
              </a:rPr>
              <a:t>defuzzification</a:t>
            </a:r>
            <a:r>
              <a:rPr lang="en-US" sz="3200" dirty="0" smtClean="0">
                <a:solidFill>
                  <a:schemeClr val="tx1"/>
                </a:solidFill>
                <a:latin typeface="Tahoma"/>
                <a:cs typeface="Tahoma"/>
              </a:rPr>
              <a:t>.</a:t>
            </a:r>
          </a:p>
          <a:p>
            <a:pPr marL="544513" indent="-487363"/>
            <a:r>
              <a:rPr lang="en-US" sz="3200" dirty="0" smtClean="0">
                <a:latin typeface="Tahoma"/>
                <a:cs typeface="Tahoma"/>
              </a:rPr>
              <a:t>	</a:t>
            </a:r>
            <a:endParaRPr lang="en-US" sz="3200" dirty="0">
              <a:latin typeface="Tahoma"/>
              <a:cs typeface="Tahoma"/>
            </a:endParaRPr>
          </a:p>
        </p:txBody>
      </p:sp>
      <p:sp>
        <p:nvSpPr>
          <p:cNvPr id="33" name="Rectangle 32"/>
          <p:cNvSpPr/>
          <p:nvPr/>
        </p:nvSpPr>
        <p:spPr>
          <a:xfrm>
            <a:off x="2311400" y="1905000"/>
            <a:ext cx="9271000" cy="584776"/>
          </a:xfrm>
          <a:prstGeom prst="rect">
            <a:avLst/>
          </a:prstGeom>
        </p:spPr>
        <p:txBody>
          <a:bodyPr wrap="square">
            <a:spAutoFit/>
          </a:bodyPr>
          <a:lstStyle/>
          <a:p>
            <a:pPr marL="544513" indent="-487363" algn="ctr" eaLnBrk="1" hangingPunct="1">
              <a:buFont typeface="Tahoma" charset="0"/>
              <a:buNone/>
            </a:pPr>
            <a:r>
              <a:rPr lang="en-US" sz="3200" b="1" dirty="0" smtClean="0">
                <a:solidFill>
                  <a:srgbClr val="0066FF"/>
                </a:solidFill>
                <a:latin typeface="Tahoma"/>
                <a:cs typeface="Tahoma"/>
              </a:rPr>
              <a:t>Handling fuzziness, change, uncertainty.</a:t>
            </a:r>
            <a:endParaRPr lang="en-US" sz="3200" b="1" dirty="0">
              <a:solidFill>
                <a:srgbClr val="0066FF"/>
              </a:solidFill>
              <a:latin typeface="Tahoma"/>
              <a:ea typeface="ヒラギノ角ゴ ProN W6" charset="-128"/>
              <a:cs typeface="Tahoma"/>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a:noFill/>
        </p:spPr>
        <p:txBody>
          <a:bodyPr/>
          <a:lstStyle/>
          <a:p>
            <a:fld id="{D895F3C3-EC7F-4E4A-BC95-29D92AE64443}" type="slidenum">
              <a:rPr lang="en-US" smtClean="0"/>
              <a:pPr/>
              <a:t>46</a:t>
            </a:fld>
            <a:endParaRPr lang="en-US" smtClean="0"/>
          </a:p>
        </p:txBody>
      </p:sp>
      <p:pic>
        <p:nvPicPr>
          <p:cNvPr id="6246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2468" name="Rectangle 2"/>
          <p:cNvSpPr>
            <a:spLocks noGrp="1" noChangeArrowheads="1"/>
          </p:cNvSpPr>
          <p:nvPr>
            <p:ph type="title"/>
          </p:nvPr>
        </p:nvSpPr>
        <p:spPr/>
        <p:txBody>
          <a:bodyPr rIns="166398"/>
          <a:lstStyle/>
          <a:p>
            <a:pPr marL="57150" indent="0" eaLnBrk="1" hangingPunct="1"/>
            <a:r>
              <a:rPr lang="en-US"/>
              <a:t>Course Overview (cont.)</a:t>
            </a:r>
          </a:p>
        </p:txBody>
      </p:sp>
      <p:sp>
        <p:nvSpPr>
          <p:cNvPr id="32" name="Rectangle 31"/>
          <p:cNvSpPr/>
          <p:nvPr/>
        </p:nvSpPr>
        <p:spPr>
          <a:xfrm>
            <a:off x="1092200" y="2743200"/>
            <a:ext cx="11506200" cy="2092881"/>
          </a:xfrm>
          <a:prstGeom prst="rect">
            <a:avLst/>
          </a:prstGeom>
        </p:spPr>
        <p:txBody>
          <a:bodyPr wrap="square">
            <a:spAutoFit/>
          </a:bodyPr>
          <a:lstStyle/>
          <a:p>
            <a:pPr marL="544513" indent="-487363"/>
            <a:r>
              <a:rPr lang="en-US" sz="3200" b="1" dirty="0" smtClean="0">
                <a:solidFill>
                  <a:srgbClr val="FF0000"/>
                </a:solidFill>
                <a:latin typeface="Tahoma"/>
                <a:cs typeface="Tahoma"/>
              </a:rPr>
              <a:t>19-Learning from examples.</a:t>
            </a:r>
            <a:r>
              <a:rPr lang="en-US" sz="3200" dirty="0" smtClean="0">
                <a:latin typeface="Tahoma"/>
                <a:cs typeface="Tahoma"/>
              </a:rPr>
              <a:t> </a:t>
            </a:r>
            <a:r>
              <a:rPr lang="en-US" sz="3200" dirty="0" smtClean="0">
                <a:solidFill>
                  <a:srgbClr val="996633"/>
                </a:solidFill>
                <a:latin typeface="Tahoma"/>
                <a:cs typeface="Tahoma"/>
              </a:rPr>
              <a:t>[AIMA 18 + handout]. </a:t>
            </a:r>
            <a:r>
              <a:rPr lang="en-US" sz="3200" dirty="0" smtClean="0">
                <a:solidFill>
                  <a:schemeClr val="tx1"/>
                </a:solidFill>
                <a:latin typeface="Tahoma"/>
                <a:cs typeface="Tahoma"/>
              </a:rPr>
              <a:t>Supervised learning, learning decision trees, support vector machines.</a:t>
            </a:r>
          </a:p>
          <a:p>
            <a:pPr marL="544513" indent="-487363"/>
            <a:r>
              <a:rPr lang="en-US" sz="3200" dirty="0" smtClean="0">
                <a:latin typeface="Tahoma"/>
                <a:cs typeface="Tahoma"/>
              </a:rPr>
              <a:t>	</a:t>
            </a:r>
            <a:endParaRPr lang="en-US" sz="3200" dirty="0">
              <a:latin typeface="Tahoma"/>
              <a:cs typeface="Tahoma"/>
            </a:endParaRPr>
          </a:p>
        </p:txBody>
      </p:sp>
      <p:pic>
        <p:nvPicPr>
          <p:cNvPr id="33" name="Picture 32" descr="Screen shot 2014-01-13 at 11.10.50 AM.png"/>
          <p:cNvPicPr>
            <a:picLocks noChangeAspect="1"/>
          </p:cNvPicPr>
          <p:nvPr/>
        </p:nvPicPr>
        <p:blipFill>
          <a:blip r:embed="rId3"/>
          <a:stretch>
            <a:fillRect/>
          </a:stretch>
        </p:blipFill>
        <p:spPr>
          <a:xfrm>
            <a:off x="5359400" y="4572000"/>
            <a:ext cx="6196855" cy="4862513"/>
          </a:xfrm>
          <a:prstGeom prst="rect">
            <a:avLst/>
          </a:prstGeom>
        </p:spPr>
      </p:pic>
      <p:sp>
        <p:nvSpPr>
          <p:cNvPr id="34" name="Rectangle 33"/>
          <p:cNvSpPr/>
          <p:nvPr/>
        </p:nvSpPr>
        <p:spPr>
          <a:xfrm>
            <a:off x="2311400" y="1905000"/>
            <a:ext cx="9271000" cy="584776"/>
          </a:xfrm>
          <a:prstGeom prst="rect">
            <a:avLst/>
          </a:prstGeom>
        </p:spPr>
        <p:txBody>
          <a:bodyPr wrap="square">
            <a:spAutoFit/>
          </a:bodyPr>
          <a:lstStyle/>
          <a:p>
            <a:pPr marL="544513" indent="-487363" algn="ctr" eaLnBrk="1" hangingPunct="1">
              <a:buFont typeface="Tahoma" charset="0"/>
              <a:buNone/>
            </a:pPr>
            <a:r>
              <a:rPr lang="en-US" sz="3200" b="1" dirty="0" smtClean="0">
                <a:solidFill>
                  <a:srgbClr val="0066FF"/>
                </a:solidFill>
                <a:latin typeface="Tahoma"/>
                <a:cs typeface="Tahoma"/>
              </a:rPr>
              <a:t>Handling fuzziness, change, uncertainty.</a:t>
            </a:r>
            <a:endParaRPr lang="en-US" sz="3200" b="1" dirty="0">
              <a:solidFill>
                <a:srgbClr val="0066FF"/>
              </a:solidFill>
              <a:latin typeface="Tahoma"/>
              <a:ea typeface="ヒラギノ角ゴ ProN W6" charset="-128"/>
              <a:cs typeface="Tahoma"/>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p:cNvSpPr>
          <p:nvPr>
            <p:ph type="sldNum" sz="quarter" idx="10"/>
          </p:nvPr>
        </p:nvSpPr>
        <p:spPr>
          <a:noFill/>
        </p:spPr>
        <p:txBody>
          <a:bodyPr/>
          <a:lstStyle/>
          <a:p>
            <a:fld id="{BB6D75A7-874D-D84B-95AF-5CB055E0C68C}" type="slidenum">
              <a:rPr lang="en-US" smtClean="0"/>
              <a:pPr/>
              <a:t>47</a:t>
            </a:fld>
            <a:endParaRPr lang="en-US" smtClean="0"/>
          </a:p>
        </p:txBody>
      </p:sp>
      <p:pic>
        <p:nvPicPr>
          <p:cNvPr id="6349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3492" name="Rectangle 2"/>
          <p:cNvSpPr>
            <a:spLocks noGrp="1" noChangeArrowheads="1"/>
          </p:cNvSpPr>
          <p:nvPr>
            <p:ph type="title"/>
          </p:nvPr>
        </p:nvSpPr>
        <p:spPr/>
        <p:txBody>
          <a:bodyPr rIns="166398"/>
          <a:lstStyle/>
          <a:p>
            <a:pPr marL="57150" indent="0" eaLnBrk="1" hangingPunct="1"/>
            <a:r>
              <a:rPr lang="en-US"/>
              <a:t>Course Overview (cont.)</a:t>
            </a:r>
          </a:p>
        </p:txBody>
      </p:sp>
      <p:sp>
        <p:nvSpPr>
          <p:cNvPr id="63493" name="Rectangle 3"/>
          <p:cNvSpPr>
            <a:spLocks noGrp="1" noChangeArrowheads="1"/>
          </p:cNvSpPr>
          <p:nvPr>
            <p:ph type="body" idx="1"/>
          </p:nvPr>
        </p:nvSpPr>
        <p:spPr>
          <a:xfrm>
            <a:off x="647700" y="1841500"/>
            <a:ext cx="5702300" cy="7912100"/>
          </a:xfrm>
        </p:spPr>
        <p:txBody>
          <a:bodyPr rIns="166398"/>
          <a:lstStyle/>
          <a:p>
            <a:pPr marL="544513" indent="-487363" algn="ctr" eaLnBrk="1" hangingPunct="1">
              <a:buFont typeface="Tahoma" charset="0"/>
              <a:buNone/>
            </a:pPr>
            <a:r>
              <a:rPr lang="en-US" sz="3200" b="1" dirty="0" smtClean="0">
                <a:solidFill>
                  <a:srgbClr val="0066FF"/>
                </a:solidFill>
              </a:rPr>
              <a:t>Learning </a:t>
            </a:r>
            <a:r>
              <a:rPr lang="en-US" sz="3200" b="1" dirty="0">
                <a:solidFill>
                  <a:srgbClr val="0066FF"/>
                </a:solidFill>
              </a:rPr>
              <a:t>with Neural networks</a:t>
            </a:r>
            <a:endParaRPr lang="en-US" sz="3200" b="1" dirty="0">
              <a:solidFill>
                <a:srgbClr val="0066FF"/>
              </a:solidFill>
              <a:ea typeface="ヒラギノ角ゴ ProN W6" charset="-128"/>
              <a:cs typeface="ヒラギノ角ゴ ProN W6" charset="-128"/>
            </a:endParaRPr>
          </a:p>
          <a:p>
            <a:pPr marL="544513" indent="-487363" eaLnBrk="1" hangingPunct="1"/>
            <a:endParaRPr lang="en-US" sz="3200" dirty="0"/>
          </a:p>
          <a:p>
            <a:pPr marL="544513" indent="-487363" eaLnBrk="1" hangingPunct="1"/>
            <a:r>
              <a:rPr lang="en-US" sz="2800" b="1" dirty="0" smtClean="0">
                <a:solidFill>
                  <a:srgbClr val="FF0000"/>
                </a:solidFill>
              </a:rPr>
              <a:t>20/21-Learning with Neural </a:t>
            </a:r>
            <a:r>
              <a:rPr lang="en-US" sz="2800" b="1" dirty="0">
                <a:solidFill>
                  <a:srgbClr val="FF0000"/>
                </a:solidFill>
              </a:rPr>
              <a:t>Networks.</a:t>
            </a:r>
            <a:r>
              <a:rPr lang="en-US" sz="2800" dirty="0"/>
              <a:t> </a:t>
            </a:r>
          </a:p>
          <a:p>
            <a:pPr marL="544513" indent="-487363" eaLnBrk="1" hangingPunct="1">
              <a:buNone/>
            </a:pPr>
            <a:r>
              <a:rPr lang="en-US" sz="2800" dirty="0">
                <a:solidFill>
                  <a:srgbClr val="996633"/>
                </a:solidFill>
              </a:rPr>
              <a:t>	[</a:t>
            </a:r>
            <a:r>
              <a:rPr lang="en-US" sz="2800" dirty="0" smtClean="0">
                <a:solidFill>
                  <a:srgbClr val="996633"/>
                </a:solidFill>
              </a:rPr>
              <a:t>Handout + AIMA 18]</a:t>
            </a:r>
            <a:r>
              <a:rPr lang="en-US" sz="2800" dirty="0" smtClean="0"/>
              <a:t> </a:t>
            </a:r>
            <a:r>
              <a:rPr lang="en-US" sz="2800" dirty="0"/>
              <a:t>Introduction to </a:t>
            </a:r>
            <a:r>
              <a:rPr lang="en-US" sz="2800" dirty="0" err="1"/>
              <a:t>perceptrons</a:t>
            </a:r>
            <a:r>
              <a:rPr lang="en-US" sz="2800" dirty="0"/>
              <a:t>, Hopfield networks, self-organizing feature maps. How to size a network? What can neural networks achieve? Advanced </a:t>
            </a:r>
            <a:r>
              <a:rPr lang="en-US" sz="2800" dirty="0" smtClean="0"/>
              <a:t>concepts – </a:t>
            </a:r>
            <a:r>
              <a:rPr lang="en-US" sz="2800" dirty="0" err="1"/>
              <a:t>convnets</a:t>
            </a:r>
            <a:r>
              <a:rPr lang="en-US" sz="2800" dirty="0"/>
              <a:t>, deep learning, stochastic gradient descent, </a:t>
            </a:r>
            <a:r>
              <a:rPr lang="en-US" sz="2800" dirty="0" smtClean="0"/>
              <a:t>dropout </a:t>
            </a:r>
            <a:r>
              <a:rPr lang="en-US" sz="2800" dirty="0"/>
              <a:t>learning, </a:t>
            </a:r>
            <a:r>
              <a:rPr lang="en-US" sz="2800" dirty="0" err="1"/>
              <a:t>autoencoders</a:t>
            </a:r>
            <a:r>
              <a:rPr lang="en-US" sz="2800" dirty="0"/>
              <a:t>, applications and state of the </a:t>
            </a:r>
            <a:r>
              <a:rPr lang="en-US" sz="2800" dirty="0" smtClean="0"/>
              <a:t>art.</a:t>
            </a:r>
            <a:endParaRPr lang="en-US" sz="2800" dirty="0"/>
          </a:p>
        </p:txBody>
      </p:sp>
      <p:pic>
        <p:nvPicPr>
          <p:cNvPr id="63494" name="Picture 4"/>
          <p:cNvPicPr>
            <a:picLocks noChangeArrowheads="1"/>
          </p:cNvPicPr>
          <p:nvPr/>
        </p:nvPicPr>
        <p:blipFill>
          <a:blip r:embed="rId3"/>
          <a:srcRect/>
          <a:stretch>
            <a:fillRect/>
          </a:stretch>
        </p:blipFill>
        <p:spPr bwMode="auto">
          <a:xfrm>
            <a:off x="6470650" y="6809771"/>
            <a:ext cx="5702300" cy="2514600"/>
          </a:xfrm>
          <a:prstGeom prst="rect">
            <a:avLst/>
          </a:prstGeom>
          <a:noFill/>
          <a:ln w="12700">
            <a:noFill/>
            <a:miter lim="800000"/>
            <a:headEnd/>
            <a:tailEnd/>
          </a:ln>
        </p:spPr>
      </p:pic>
      <p:pic>
        <p:nvPicPr>
          <p:cNvPr id="63495" name="Picture 5"/>
          <p:cNvPicPr>
            <a:picLocks noChangeArrowheads="1"/>
          </p:cNvPicPr>
          <p:nvPr/>
        </p:nvPicPr>
        <p:blipFill>
          <a:blip r:embed="rId4"/>
          <a:srcRect/>
          <a:stretch>
            <a:fillRect/>
          </a:stretch>
        </p:blipFill>
        <p:spPr bwMode="auto">
          <a:xfrm>
            <a:off x="8407400" y="2057400"/>
            <a:ext cx="4306888" cy="4536471"/>
          </a:xfrm>
          <a:prstGeom prst="rect">
            <a:avLst/>
          </a:prstGeom>
          <a:noFill/>
          <a:ln w="12700">
            <a:noFill/>
            <a:miter lim="800000"/>
            <a:headEnd/>
            <a:tailEnd/>
          </a:ln>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p:spPr>
        <p:txBody>
          <a:bodyPr/>
          <a:lstStyle/>
          <a:p>
            <a:fld id="{0AB1805F-988B-C340-9CA9-3C15E4EDDD4B}" type="slidenum">
              <a:rPr lang="en-US" smtClean="0"/>
              <a:pPr/>
              <a:t>48</a:t>
            </a:fld>
            <a:endParaRPr lang="en-US" smtClean="0"/>
          </a:p>
        </p:txBody>
      </p:sp>
      <p:pic>
        <p:nvPicPr>
          <p:cNvPr id="6144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1444" name="Rectangle 2"/>
          <p:cNvSpPr>
            <a:spLocks noGrp="1" noChangeArrowheads="1"/>
          </p:cNvSpPr>
          <p:nvPr>
            <p:ph type="title"/>
          </p:nvPr>
        </p:nvSpPr>
        <p:spPr/>
        <p:txBody>
          <a:bodyPr rIns="166398"/>
          <a:lstStyle/>
          <a:p>
            <a:pPr marL="57150" indent="0" eaLnBrk="1" hangingPunct="1"/>
            <a:r>
              <a:rPr lang="en-US"/>
              <a:t>Course Overview (cont.)</a:t>
            </a:r>
          </a:p>
        </p:txBody>
      </p:sp>
      <p:sp>
        <p:nvSpPr>
          <p:cNvPr id="61445" name="Rectangle 3"/>
          <p:cNvSpPr>
            <a:spLocks noGrp="1" noChangeArrowheads="1"/>
          </p:cNvSpPr>
          <p:nvPr>
            <p:ph type="body" idx="1"/>
          </p:nvPr>
        </p:nvSpPr>
        <p:spPr/>
        <p:txBody>
          <a:bodyPr rIns="166398"/>
          <a:lstStyle/>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spcBef>
                <a:spcPct val="0"/>
              </a:spcBef>
            </a:pPr>
            <a:r>
              <a:rPr lang="en-US" b="1" dirty="0" smtClean="0">
                <a:solidFill>
                  <a:srgbClr val="FF0000"/>
                </a:solidFill>
              </a:rPr>
              <a:t>22/23-Probabilistic reasoning.</a:t>
            </a:r>
            <a:r>
              <a:rPr lang="en-US" dirty="0" smtClean="0"/>
              <a:t> </a:t>
            </a:r>
            <a:r>
              <a:rPr lang="en-US" dirty="0" smtClean="0">
                <a:solidFill>
                  <a:srgbClr val="996633"/>
                </a:solidFill>
              </a:rPr>
              <a:t>[AIMA Ch 13, 14, 15]</a:t>
            </a:r>
            <a:endParaRPr lang="en-US" dirty="0">
              <a:solidFill>
                <a:srgbClr val="996633"/>
              </a:solidFill>
            </a:endParaRPr>
          </a:p>
          <a:p>
            <a:pPr marL="544513" indent="-487363" eaLnBrk="1" hangingPunct="1">
              <a:spcBef>
                <a:spcPct val="0"/>
              </a:spcBef>
              <a:buNone/>
            </a:pPr>
            <a:r>
              <a:rPr lang="en-US" dirty="0" smtClean="0"/>
              <a:t>	Reasoning under uncertainty – probabilities, conditional independence, Markov blanket, </a:t>
            </a:r>
            <a:r>
              <a:rPr lang="en-US" dirty="0" err="1" smtClean="0"/>
              <a:t>Bayes</a:t>
            </a:r>
            <a:r>
              <a:rPr lang="en-US" dirty="0" smtClean="0"/>
              <a:t> nets. Probabilistic reasoning in time. Hidden Markov Models, </a:t>
            </a:r>
            <a:r>
              <a:rPr lang="en-US" dirty="0" err="1" smtClean="0"/>
              <a:t>Kalman</a:t>
            </a:r>
            <a:r>
              <a:rPr lang="en-US" dirty="0" smtClean="0"/>
              <a:t> filters, dynamic Bayesian networks.</a:t>
            </a:r>
            <a:endParaRPr lang="en-US" dirty="0"/>
          </a:p>
        </p:txBody>
      </p:sp>
      <p:pic>
        <p:nvPicPr>
          <p:cNvPr id="8" name="Picture 7" descr="Screen shot 2012-01-08 at 6.15.46 PM.png"/>
          <p:cNvPicPr>
            <a:picLocks noChangeAspect="1"/>
          </p:cNvPicPr>
          <p:nvPr/>
        </p:nvPicPr>
        <p:blipFill>
          <a:blip r:embed="rId3"/>
          <a:stretch>
            <a:fillRect/>
          </a:stretch>
        </p:blipFill>
        <p:spPr>
          <a:xfrm>
            <a:off x="3592512" y="6266799"/>
            <a:ext cx="9412288" cy="3486801"/>
          </a:xfrm>
          <a:prstGeom prst="rect">
            <a:avLst/>
          </a:prstGeom>
        </p:spPr>
      </p:pic>
      <p:sp>
        <p:nvSpPr>
          <p:cNvPr id="7" name="Rectangle 6"/>
          <p:cNvSpPr/>
          <p:nvPr/>
        </p:nvSpPr>
        <p:spPr>
          <a:xfrm>
            <a:off x="2311400" y="1905000"/>
            <a:ext cx="9271000" cy="615553"/>
          </a:xfrm>
          <a:prstGeom prst="rect">
            <a:avLst/>
          </a:prstGeom>
        </p:spPr>
        <p:txBody>
          <a:bodyPr wrap="square">
            <a:spAutoFit/>
          </a:bodyPr>
          <a:lstStyle/>
          <a:p>
            <a:pPr marL="544513" indent="-487363" algn="ctr" eaLnBrk="1" hangingPunct="1">
              <a:buFont typeface="Tahoma" charset="0"/>
              <a:buNone/>
            </a:pPr>
            <a:r>
              <a:rPr lang="en-US" b="1" dirty="0" smtClean="0">
                <a:solidFill>
                  <a:srgbClr val="0066FF"/>
                </a:solidFill>
                <a:latin typeface="Tahoma"/>
                <a:cs typeface="Tahoma"/>
              </a:rPr>
              <a:t>Handling fuzziness, change, uncertainty.</a:t>
            </a:r>
            <a:endParaRPr lang="en-US" b="1" dirty="0">
              <a:solidFill>
                <a:srgbClr val="0066FF"/>
              </a:solidFill>
              <a:latin typeface="Tahoma"/>
              <a:ea typeface="ヒラギノ角ゴ ProN W6" charset="-128"/>
              <a:cs typeface="Tahoma"/>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p:spPr>
        <p:txBody>
          <a:bodyPr/>
          <a:lstStyle/>
          <a:p>
            <a:fld id="{0AB1805F-988B-C340-9CA9-3C15E4EDDD4B}" type="slidenum">
              <a:rPr lang="en-US" smtClean="0"/>
              <a:pPr/>
              <a:t>49</a:t>
            </a:fld>
            <a:endParaRPr lang="en-US" smtClean="0"/>
          </a:p>
        </p:txBody>
      </p:sp>
      <p:pic>
        <p:nvPicPr>
          <p:cNvPr id="6144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1444" name="Rectangle 2"/>
          <p:cNvSpPr>
            <a:spLocks noGrp="1" noChangeArrowheads="1"/>
          </p:cNvSpPr>
          <p:nvPr>
            <p:ph type="title"/>
          </p:nvPr>
        </p:nvSpPr>
        <p:spPr/>
        <p:txBody>
          <a:bodyPr rIns="166398"/>
          <a:lstStyle/>
          <a:p>
            <a:pPr marL="57150" indent="0" eaLnBrk="1" hangingPunct="1"/>
            <a:r>
              <a:rPr lang="en-US"/>
              <a:t>Course Overview (cont.)</a:t>
            </a:r>
          </a:p>
        </p:txBody>
      </p:sp>
      <p:sp>
        <p:nvSpPr>
          <p:cNvPr id="61445" name="Rectangle 3"/>
          <p:cNvSpPr>
            <a:spLocks noGrp="1" noChangeArrowheads="1"/>
          </p:cNvSpPr>
          <p:nvPr>
            <p:ph type="body" idx="1"/>
          </p:nvPr>
        </p:nvSpPr>
        <p:spPr/>
        <p:txBody>
          <a:bodyPr rIns="166398"/>
          <a:lstStyle/>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spcBef>
                <a:spcPct val="0"/>
              </a:spcBef>
            </a:pPr>
            <a:r>
              <a:rPr lang="en-US" b="1" dirty="0" smtClean="0">
                <a:solidFill>
                  <a:srgbClr val="FF0000"/>
                </a:solidFill>
              </a:rPr>
              <a:t>24-Probabilistic decision making.</a:t>
            </a:r>
            <a:r>
              <a:rPr lang="en-US" dirty="0" smtClean="0"/>
              <a:t> </a:t>
            </a:r>
            <a:r>
              <a:rPr lang="en-US" dirty="0" smtClean="0">
                <a:solidFill>
                  <a:srgbClr val="996633"/>
                </a:solidFill>
              </a:rPr>
              <a:t>[AIMA 16, 17]</a:t>
            </a:r>
            <a:r>
              <a:rPr lang="en-US" dirty="0">
                <a:solidFill>
                  <a:srgbClr val="996633"/>
                </a:solidFill>
              </a:rPr>
              <a:t> </a:t>
            </a:r>
            <a:r>
              <a:rPr lang="en-US" dirty="0" smtClean="0"/>
              <a:t>– utility theory, decision networks, value iteration, policy iteration, Markov decision processes (MDP), partially-observable MDP (POMDP).</a:t>
            </a:r>
            <a:endParaRPr lang="en-US" dirty="0"/>
          </a:p>
        </p:txBody>
      </p:sp>
      <p:sp>
        <p:nvSpPr>
          <p:cNvPr id="7" name="Rectangle 6"/>
          <p:cNvSpPr/>
          <p:nvPr/>
        </p:nvSpPr>
        <p:spPr>
          <a:xfrm>
            <a:off x="2311400" y="1905000"/>
            <a:ext cx="9271000" cy="615553"/>
          </a:xfrm>
          <a:prstGeom prst="rect">
            <a:avLst/>
          </a:prstGeom>
        </p:spPr>
        <p:txBody>
          <a:bodyPr wrap="square">
            <a:spAutoFit/>
          </a:bodyPr>
          <a:lstStyle/>
          <a:p>
            <a:pPr marL="544513" indent="-487363" algn="ctr" eaLnBrk="1" hangingPunct="1">
              <a:buFont typeface="Tahoma" charset="0"/>
              <a:buNone/>
            </a:pPr>
            <a:r>
              <a:rPr lang="en-US" b="1" dirty="0" smtClean="0">
                <a:solidFill>
                  <a:srgbClr val="0066FF"/>
                </a:solidFill>
                <a:latin typeface="Tahoma"/>
                <a:cs typeface="Tahoma"/>
              </a:rPr>
              <a:t>Handling fuzziness, change, uncertainty.</a:t>
            </a:r>
            <a:endParaRPr lang="en-US" b="1" dirty="0">
              <a:solidFill>
                <a:srgbClr val="0066FF"/>
              </a:solidFill>
              <a:latin typeface="Tahoma"/>
              <a:ea typeface="ヒラギノ角ゴ ProN W6" charset="-128"/>
              <a:cs typeface="Tahoma"/>
            </a:endParaRPr>
          </a:p>
        </p:txBody>
      </p:sp>
      <p:pic>
        <p:nvPicPr>
          <p:cNvPr id="9" name="Picture 8" descr="Screen shot 2014-01-13 at 11.17.14 AM.png"/>
          <p:cNvPicPr>
            <a:picLocks noChangeAspect="1"/>
          </p:cNvPicPr>
          <p:nvPr/>
        </p:nvPicPr>
        <p:blipFill>
          <a:blip r:embed="rId3"/>
          <a:stretch>
            <a:fillRect/>
          </a:stretch>
        </p:blipFill>
        <p:spPr>
          <a:xfrm>
            <a:off x="5981700" y="4648200"/>
            <a:ext cx="6921500" cy="5029200"/>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47173DE7-7C29-AA48-9E6C-50364402A47B}" type="slidenum">
              <a:rPr lang="en-US" smtClean="0"/>
              <a:pPr/>
              <a:t>5</a:t>
            </a:fld>
            <a:endParaRPr lang="en-US" smtClean="0"/>
          </a:p>
        </p:txBody>
      </p:sp>
      <p:pic>
        <p:nvPicPr>
          <p:cNvPr id="1741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17412" name="Rectangle 2"/>
          <p:cNvSpPr>
            <a:spLocks noGrp="1" noChangeArrowheads="1"/>
          </p:cNvSpPr>
          <p:nvPr>
            <p:ph type="title"/>
          </p:nvPr>
        </p:nvSpPr>
        <p:spPr/>
        <p:txBody>
          <a:bodyPr rIns="166398"/>
          <a:lstStyle/>
          <a:p>
            <a:pPr marL="57150" indent="0" eaLnBrk="1" hangingPunct="1"/>
            <a:r>
              <a:rPr lang="en-US" dirty="0" smtClean="0"/>
              <a:t>More on </a:t>
            </a:r>
            <a:r>
              <a:rPr lang="en-US" dirty="0" err="1" smtClean="0"/>
              <a:t>homeworks</a:t>
            </a:r>
            <a:r>
              <a:rPr lang="en-US" dirty="0" smtClean="0"/>
              <a:t> and grading</a:t>
            </a:r>
            <a:endParaRPr lang="en-US" dirty="0"/>
          </a:p>
        </p:txBody>
      </p:sp>
      <p:sp>
        <p:nvSpPr>
          <p:cNvPr id="17413" name="Rectangle 3"/>
          <p:cNvSpPr>
            <a:spLocks noGrp="1" noChangeArrowheads="1"/>
          </p:cNvSpPr>
          <p:nvPr>
            <p:ph type="body" idx="1"/>
          </p:nvPr>
        </p:nvSpPr>
        <p:spPr>
          <a:xfrm>
            <a:off x="647700" y="1841500"/>
            <a:ext cx="12357100" cy="7912100"/>
          </a:xfrm>
        </p:spPr>
        <p:txBody>
          <a:bodyPr rIns="166398"/>
          <a:lstStyle/>
          <a:p>
            <a:pPr eaLnBrk="1" hangingPunct="1"/>
            <a:r>
              <a:rPr lang="en-US" sz="2400" dirty="0" smtClean="0"/>
              <a:t>In each homework you will implement some algorithms from scratch.</a:t>
            </a:r>
          </a:p>
          <a:p>
            <a:pPr eaLnBrk="1" hangingPunct="1"/>
            <a:endParaRPr lang="en-US" sz="2400" dirty="0" smtClean="0"/>
          </a:p>
          <a:p>
            <a:pPr eaLnBrk="1" hangingPunct="1"/>
            <a:r>
              <a:rPr lang="en-US" sz="2400" dirty="0" smtClean="0"/>
              <a:t>But our goal is to focus on A.I. algorithms, not on low-level programming. Hence I recommend C++/STL so that you can use the STL containers (queue, map, etc) instead of pointers and memory management. But the language you use is up to you.</a:t>
            </a:r>
          </a:p>
          <a:p>
            <a:pPr eaLnBrk="1" hangingPunct="1"/>
            <a:endParaRPr lang="en-US" sz="2400" dirty="0"/>
          </a:p>
          <a:p>
            <a:pPr eaLnBrk="1" hangingPunct="1"/>
            <a:r>
              <a:rPr lang="en-US" sz="2400" dirty="0" smtClean="0"/>
              <a:t>Code editing, compiling, testing: we will use </a:t>
            </a:r>
            <a:r>
              <a:rPr lang="en-US" sz="2400" dirty="0" smtClean="0">
                <a:hlinkClick r:id="rId3"/>
              </a:rPr>
              <a:t>www.vocareum.com</a:t>
            </a:r>
            <a:r>
              <a:rPr lang="en-US" sz="2400" dirty="0" smtClean="0"/>
              <a:t> which will be linked to desire2learn (this is in progress at this time).</a:t>
            </a:r>
          </a:p>
          <a:p>
            <a:pPr eaLnBrk="1" hangingPunct="1"/>
            <a:r>
              <a:rPr lang="en-US" sz="2400" dirty="0" err="1" smtClean="0"/>
              <a:t>Vocareum</a:t>
            </a:r>
            <a:r>
              <a:rPr lang="en-US" sz="2400" dirty="0" smtClean="0"/>
              <a:t> supports several languages, the choice of which you use is up to you: C, C++, C++11, Java, Python, etc.</a:t>
            </a:r>
          </a:p>
          <a:p>
            <a:pPr eaLnBrk="1" hangingPunct="1"/>
            <a:r>
              <a:rPr lang="en-US" sz="2000" dirty="0" smtClean="0"/>
              <a:t>Your program should take no command-line arguments. It should read a text file called “</a:t>
            </a:r>
            <a:r>
              <a:rPr lang="en-US" sz="2000" dirty="0" err="1" smtClean="0"/>
              <a:t>input.txt</a:t>
            </a:r>
            <a:r>
              <a:rPr lang="en-US" sz="2000" dirty="0" smtClean="0"/>
              <a:t>” that contains a problem definition. It should write a file “</a:t>
            </a:r>
            <a:r>
              <a:rPr lang="en-US" sz="2000" dirty="0" err="1" smtClean="0"/>
              <a:t>output.txt</a:t>
            </a:r>
            <a:r>
              <a:rPr lang="en-US" sz="2000" dirty="0" smtClean="0"/>
              <a:t>” with your solution. For each homework, format for files </a:t>
            </a:r>
            <a:r>
              <a:rPr lang="en-US" sz="2000" dirty="0" err="1" smtClean="0"/>
              <a:t>input.txt</a:t>
            </a:r>
            <a:r>
              <a:rPr lang="en-US" sz="2000" dirty="0" smtClean="0"/>
              <a:t> and </a:t>
            </a:r>
            <a:r>
              <a:rPr lang="en-US" sz="2000" dirty="0" err="1" smtClean="0"/>
              <a:t>output.txt</a:t>
            </a:r>
            <a:r>
              <a:rPr lang="en-US" sz="2000" dirty="0" smtClean="0"/>
              <a:t> will be specified and examples will be given to you.</a:t>
            </a:r>
          </a:p>
          <a:p>
            <a:pPr lvl="1" eaLnBrk="1" hangingPunct="1"/>
            <a:r>
              <a:rPr lang="en-US" sz="2000" dirty="0" smtClean="0"/>
              <a:t>The grading will, 50 times:</a:t>
            </a:r>
          </a:p>
          <a:p>
            <a:pPr lvl="2" eaLnBrk="1" hangingPunct="1"/>
            <a:r>
              <a:rPr lang="en-US" sz="2000" dirty="0" smtClean="0"/>
              <a:t>Create an </a:t>
            </a:r>
            <a:r>
              <a:rPr lang="en-US" sz="2000" dirty="0" err="1" smtClean="0"/>
              <a:t>input.txt</a:t>
            </a:r>
            <a:r>
              <a:rPr lang="en-US" sz="2000" dirty="0" smtClean="0"/>
              <a:t> file</a:t>
            </a:r>
          </a:p>
          <a:p>
            <a:pPr lvl="2" eaLnBrk="1" hangingPunct="1"/>
            <a:r>
              <a:rPr lang="en-US" sz="2000" dirty="0" smtClean="0"/>
              <a:t>Run your code</a:t>
            </a:r>
          </a:p>
          <a:p>
            <a:pPr lvl="2" eaLnBrk="1" hangingPunct="1"/>
            <a:r>
              <a:rPr lang="en-US" sz="2000" dirty="0" smtClean="0"/>
              <a:t>Compare </a:t>
            </a:r>
            <a:r>
              <a:rPr lang="en-US" sz="2000" dirty="0" err="1" smtClean="0"/>
              <a:t>output.txt</a:t>
            </a:r>
            <a:r>
              <a:rPr lang="en-US" sz="2000" dirty="0" smtClean="0"/>
              <a:t> created by your program with the correct one.</a:t>
            </a:r>
          </a:p>
          <a:p>
            <a:pPr lvl="1" eaLnBrk="1" hangingPunct="1"/>
            <a:r>
              <a:rPr lang="en-US" sz="2000" dirty="0" smtClean="0"/>
              <a:t>If your outputs for all 50 test cases are correct, you get </a:t>
            </a:r>
            <a:r>
              <a:rPr lang="en-US" sz="2000" b="1" dirty="0" smtClean="0"/>
              <a:t>100 </a:t>
            </a:r>
            <a:r>
              <a:rPr lang="en-US" sz="2000" dirty="0" smtClean="0"/>
              <a:t>points.</a:t>
            </a:r>
          </a:p>
          <a:p>
            <a:pPr lvl="1" eaLnBrk="1" hangingPunct="1"/>
            <a:r>
              <a:rPr lang="en-US" sz="2000" dirty="0" smtClean="0"/>
              <a:t>If one or more test case fails, you get </a:t>
            </a:r>
            <a:r>
              <a:rPr lang="en-US" sz="2000" b="1" dirty="0" smtClean="0"/>
              <a:t>50 – N </a:t>
            </a:r>
            <a:r>
              <a:rPr lang="en-US" sz="2000" dirty="0" smtClean="0"/>
              <a:t>points where N is the number of failed test cases.</a:t>
            </a: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p:spPr>
        <p:txBody>
          <a:bodyPr/>
          <a:lstStyle/>
          <a:p>
            <a:fld id="{0AB1805F-988B-C340-9CA9-3C15E4EDDD4B}" type="slidenum">
              <a:rPr lang="en-US" smtClean="0"/>
              <a:pPr/>
              <a:t>50</a:t>
            </a:fld>
            <a:endParaRPr lang="en-US" smtClean="0"/>
          </a:p>
        </p:txBody>
      </p:sp>
      <p:pic>
        <p:nvPicPr>
          <p:cNvPr id="6144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1444" name="Rectangle 2"/>
          <p:cNvSpPr>
            <a:spLocks noGrp="1" noChangeArrowheads="1"/>
          </p:cNvSpPr>
          <p:nvPr>
            <p:ph type="title"/>
          </p:nvPr>
        </p:nvSpPr>
        <p:spPr/>
        <p:txBody>
          <a:bodyPr rIns="166398"/>
          <a:lstStyle/>
          <a:p>
            <a:pPr marL="57150" indent="0" eaLnBrk="1" hangingPunct="1"/>
            <a:r>
              <a:rPr lang="en-US"/>
              <a:t>Course Overview (cont.)</a:t>
            </a:r>
          </a:p>
        </p:txBody>
      </p:sp>
      <p:sp>
        <p:nvSpPr>
          <p:cNvPr id="61445" name="Rectangle 3"/>
          <p:cNvSpPr>
            <a:spLocks noGrp="1" noChangeArrowheads="1"/>
          </p:cNvSpPr>
          <p:nvPr>
            <p:ph type="body" idx="1"/>
          </p:nvPr>
        </p:nvSpPr>
        <p:spPr/>
        <p:txBody>
          <a:bodyPr rIns="166398"/>
          <a:lstStyle/>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spcBef>
                <a:spcPct val="0"/>
              </a:spcBef>
            </a:pPr>
            <a:r>
              <a:rPr lang="en-US" b="1" dirty="0" smtClean="0">
                <a:solidFill>
                  <a:srgbClr val="FF0000"/>
                </a:solidFill>
              </a:rPr>
              <a:t>25-Probabilistic reasoning over time.</a:t>
            </a:r>
            <a:r>
              <a:rPr lang="en-US" dirty="0" smtClean="0"/>
              <a:t> </a:t>
            </a:r>
            <a:r>
              <a:rPr lang="en-US" dirty="0" smtClean="0">
                <a:solidFill>
                  <a:srgbClr val="996633"/>
                </a:solidFill>
              </a:rPr>
              <a:t>[AIMA 15]</a:t>
            </a:r>
          </a:p>
          <a:p>
            <a:pPr marL="57150" indent="0" eaLnBrk="1" hangingPunct="1">
              <a:spcBef>
                <a:spcPct val="0"/>
              </a:spcBef>
              <a:buNone/>
            </a:pPr>
            <a:r>
              <a:rPr lang="en-US" dirty="0" smtClean="0"/>
              <a:t>Temporal </a:t>
            </a:r>
            <a:r>
              <a:rPr lang="en-US" dirty="0"/>
              <a:t>models, Hidden Markov Models, </a:t>
            </a:r>
            <a:r>
              <a:rPr lang="en-US" dirty="0" err="1"/>
              <a:t>Kalman</a:t>
            </a:r>
            <a:r>
              <a:rPr lang="en-US" dirty="0"/>
              <a:t> filters</a:t>
            </a:r>
            <a:r>
              <a:rPr lang="en-US"/>
              <a:t>, </a:t>
            </a:r>
            <a:r>
              <a:rPr lang="en-US" smtClean="0"/>
              <a:t>Dynamic </a:t>
            </a:r>
            <a:r>
              <a:rPr lang="en-US" dirty="0"/>
              <a:t>Bayesian Networks, Automata </a:t>
            </a:r>
            <a:r>
              <a:rPr lang="en-US" dirty="0" smtClean="0"/>
              <a:t>theory.</a:t>
            </a:r>
          </a:p>
        </p:txBody>
      </p:sp>
      <p:sp>
        <p:nvSpPr>
          <p:cNvPr id="7" name="Rectangle 6"/>
          <p:cNvSpPr/>
          <p:nvPr/>
        </p:nvSpPr>
        <p:spPr>
          <a:xfrm>
            <a:off x="2311400" y="1905000"/>
            <a:ext cx="9271000" cy="615553"/>
          </a:xfrm>
          <a:prstGeom prst="rect">
            <a:avLst/>
          </a:prstGeom>
        </p:spPr>
        <p:txBody>
          <a:bodyPr wrap="square">
            <a:spAutoFit/>
          </a:bodyPr>
          <a:lstStyle/>
          <a:p>
            <a:pPr marL="544513" indent="-487363" algn="ctr" eaLnBrk="1" hangingPunct="1">
              <a:buFont typeface="Tahoma" charset="0"/>
              <a:buNone/>
            </a:pPr>
            <a:r>
              <a:rPr lang="en-US" b="1" dirty="0" smtClean="0">
                <a:solidFill>
                  <a:srgbClr val="0066FF"/>
                </a:solidFill>
                <a:latin typeface="Tahoma"/>
                <a:cs typeface="Tahoma"/>
              </a:rPr>
              <a:t>Handling fuzziness, change, uncertainty.</a:t>
            </a:r>
            <a:endParaRPr lang="en-US" b="1" dirty="0">
              <a:solidFill>
                <a:srgbClr val="0066FF"/>
              </a:solidFill>
              <a:latin typeface="Tahoma"/>
              <a:ea typeface="ヒラギノ角ゴ ProN W6" charset="-128"/>
              <a:cs typeface="Tahoma"/>
            </a:endParaRPr>
          </a:p>
        </p:txBody>
      </p:sp>
      <p:pic>
        <p:nvPicPr>
          <p:cNvPr id="2" name="Picture 1"/>
          <p:cNvPicPr>
            <a:picLocks noChangeAspect="1"/>
          </p:cNvPicPr>
          <p:nvPr/>
        </p:nvPicPr>
        <p:blipFill>
          <a:blip r:embed="rId3"/>
          <a:stretch>
            <a:fillRect/>
          </a:stretch>
        </p:blipFill>
        <p:spPr>
          <a:xfrm>
            <a:off x="3225800" y="4671378"/>
            <a:ext cx="5981700" cy="4785360"/>
          </a:xfrm>
          <a:prstGeom prst="rect">
            <a:avLst/>
          </a:prstGeom>
        </p:spPr>
      </p:pic>
    </p:spTree>
    <p:extLst>
      <p:ext uri="{BB962C8B-B14F-4D97-AF65-F5344CB8AC3E}">
        <p14:creationId xmlns:p14="http://schemas.microsoft.com/office/powerpoint/2010/main" val="289700723"/>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p:spPr>
        <p:txBody>
          <a:bodyPr/>
          <a:lstStyle/>
          <a:p>
            <a:fld id="{0AB1805F-988B-C340-9CA9-3C15E4EDDD4B}" type="slidenum">
              <a:rPr lang="en-US" smtClean="0"/>
              <a:pPr/>
              <a:t>51</a:t>
            </a:fld>
            <a:endParaRPr lang="en-US" smtClean="0"/>
          </a:p>
        </p:txBody>
      </p:sp>
      <p:pic>
        <p:nvPicPr>
          <p:cNvPr id="6144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1444" name="Rectangle 2"/>
          <p:cNvSpPr>
            <a:spLocks noGrp="1" noChangeArrowheads="1"/>
          </p:cNvSpPr>
          <p:nvPr>
            <p:ph type="title"/>
          </p:nvPr>
        </p:nvSpPr>
        <p:spPr/>
        <p:txBody>
          <a:bodyPr rIns="166398"/>
          <a:lstStyle/>
          <a:p>
            <a:pPr marL="57150" indent="0" eaLnBrk="1" hangingPunct="1"/>
            <a:r>
              <a:rPr lang="en-US"/>
              <a:t>Course Overview (cont.)</a:t>
            </a:r>
          </a:p>
        </p:txBody>
      </p:sp>
      <p:sp>
        <p:nvSpPr>
          <p:cNvPr id="61445" name="Rectangle 3"/>
          <p:cNvSpPr>
            <a:spLocks noGrp="1" noChangeArrowheads="1"/>
          </p:cNvSpPr>
          <p:nvPr>
            <p:ph type="body" idx="1"/>
          </p:nvPr>
        </p:nvSpPr>
        <p:spPr/>
        <p:txBody>
          <a:bodyPr rIns="166398"/>
          <a:lstStyle/>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spcBef>
                <a:spcPct val="0"/>
              </a:spcBef>
            </a:pPr>
            <a:r>
              <a:rPr lang="en-US" b="1" dirty="0" smtClean="0">
                <a:solidFill>
                  <a:srgbClr val="FF0000"/>
                </a:solidFill>
              </a:rPr>
              <a:t>26-Probability-based learning.</a:t>
            </a:r>
            <a:r>
              <a:rPr lang="en-US" dirty="0" smtClean="0"/>
              <a:t> </a:t>
            </a:r>
            <a:r>
              <a:rPr lang="en-US" dirty="0" smtClean="0">
                <a:solidFill>
                  <a:srgbClr val="996633"/>
                </a:solidFill>
              </a:rPr>
              <a:t>[AIMA 20-21]</a:t>
            </a:r>
          </a:p>
          <a:p>
            <a:pPr marL="57150" indent="0" eaLnBrk="1" hangingPunct="1">
              <a:spcBef>
                <a:spcPct val="0"/>
              </a:spcBef>
              <a:buNone/>
            </a:pPr>
            <a:r>
              <a:rPr lang="en-US" dirty="0" smtClean="0"/>
              <a:t>Probabilistic </a:t>
            </a:r>
            <a:r>
              <a:rPr lang="en-US" dirty="0"/>
              <a:t>Models, </a:t>
            </a:r>
            <a:r>
              <a:rPr lang="en-US" dirty="0" smtClean="0"/>
              <a:t>Naïve </a:t>
            </a:r>
            <a:r>
              <a:rPr lang="en-US" dirty="0"/>
              <a:t>Bayes Models, EM algorithm, </a:t>
            </a:r>
            <a:r>
              <a:rPr lang="en-US" dirty="0" smtClean="0"/>
              <a:t>Reinforcement </a:t>
            </a:r>
            <a:r>
              <a:rPr lang="en-US" dirty="0"/>
              <a:t>Learning</a:t>
            </a:r>
            <a:r>
              <a:rPr lang="en-US" dirty="0" smtClean="0"/>
              <a:t>.</a:t>
            </a:r>
          </a:p>
        </p:txBody>
      </p:sp>
      <p:sp>
        <p:nvSpPr>
          <p:cNvPr id="7" name="Rectangle 6"/>
          <p:cNvSpPr/>
          <p:nvPr/>
        </p:nvSpPr>
        <p:spPr>
          <a:xfrm>
            <a:off x="2311400" y="1905000"/>
            <a:ext cx="9271000" cy="615553"/>
          </a:xfrm>
          <a:prstGeom prst="rect">
            <a:avLst/>
          </a:prstGeom>
        </p:spPr>
        <p:txBody>
          <a:bodyPr wrap="square">
            <a:spAutoFit/>
          </a:bodyPr>
          <a:lstStyle/>
          <a:p>
            <a:pPr marL="544513" indent="-487363" algn="ctr" eaLnBrk="1" hangingPunct="1">
              <a:buFont typeface="Tahoma" charset="0"/>
              <a:buNone/>
            </a:pPr>
            <a:r>
              <a:rPr lang="en-US" b="1" dirty="0" smtClean="0">
                <a:solidFill>
                  <a:srgbClr val="0066FF"/>
                </a:solidFill>
                <a:latin typeface="Tahoma"/>
                <a:cs typeface="Tahoma"/>
              </a:rPr>
              <a:t>Handling fuzziness, change, uncertainty.</a:t>
            </a:r>
            <a:endParaRPr lang="en-US" b="1" dirty="0">
              <a:solidFill>
                <a:srgbClr val="0066FF"/>
              </a:solidFill>
              <a:latin typeface="Tahoma"/>
              <a:ea typeface="ヒラギノ角ゴ ProN W6" charset="-128"/>
              <a:cs typeface="Tahoma"/>
            </a:endParaRPr>
          </a:p>
        </p:txBody>
      </p:sp>
      <p:pic>
        <p:nvPicPr>
          <p:cNvPr id="8" name="Picture 7"/>
          <p:cNvPicPr>
            <a:picLocks noChangeAspect="1"/>
          </p:cNvPicPr>
          <p:nvPr/>
        </p:nvPicPr>
        <p:blipFill>
          <a:blip r:embed="rId3"/>
          <a:stretch>
            <a:fillRect/>
          </a:stretch>
        </p:blipFill>
        <p:spPr>
          <a:xfrm>
            <a:off x="2330554" y="5030438"/>
            <a:ext cx="6960937" cy="2253251"/>
          </a:xfrm>
          <a:prstGeom prst="rect">
            <a:avLst/>
          </a:prstGeom>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553" y="7990152"/>
            <a:ext cx="8311197" cy="7728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4949299"/>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p:cNvSpPr>
            <a:spLocks noGrp="1"/>
          </p:cNvSpPr>
          <p:nvPr>
            <p:ph type="sldNum" sz="quarter" idx="10"/>
          </p:nvPr>
        </p:nvSpPr>
        <p:spPr>
          <a:noFill/>
        </p:spPr>
        <p:txBody>
          <a:bodyPr/>
          <a:lstStyle/>
          <a:p>
            <a:fld id="{812930B6-0B77-3243-9B14-54480732FBB1}" type="slidenum">
              <a:rPr lang="en-US" smtClean="0"/>
              <a:pPr/>
              <a:t>52</a:t>
            </a:fld>
            <a:endParaRPr lang="en-US" smtClean="0"/>
          </a:p>
        </p:txBody>
      </p:sp>
      <p:pic>
        <p:nvPicPr>
          <p:cNvPr id="6553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5540" name="Rectangle 2"/>
          <p:cNvSpPr>
            <a:spLocks noGrp="1" noChangeArrowheads="1"/>
          </p:cNvSpPr>
          <p:nvPr>
            <p:ph type="title"/>
          </p:nvPr>
        </p:nvSpPr>
        <p:spPr/>
        <p:txBody>
          <a:bodyPr rIns="166398"/>
          <a:lstStyle/>
          <a:p>
            <a:pPr marL="57150" indent="0" eaLnBrk="1" hangingPunct="1"/>
            <a:r>
              <a:rPr lang="en-US"/>
              <a:t>Course Overview (cont.)</a:t>
            </a:r>
          </a:p>
        </p:txBody>
      </p:sp>
      <p:sp>
        <p:nvSpPr>
          <p:cNvPr id="65541" name="Rectangle 3"/>
          <p:cNvSpPr>
            <a:spLocks noGrp="1" noChangeArrowheads="1"/>
          </p:cNvSpPr>
          <p:nvPr>
            <p:ph type="body" idx="1"/>
          </p:nvPr>
        </p:nvSpPr>
        <p:spPr>
          <a:xfrm>
            <a:off x="647700" y="1752600"/>
            <a:ext cx="11633200" cy="7912100"/>
          </a:xfrm>
        </p:spPr>
        <p:txBody>
          <a:bodyPr rIns="166398"/>
          <a:lstStyle/>
          <a:p>
            <a:pPr marL="544513" indent="-487363" algn="ctr" eaLnBrk="1" hangingPunct="1">
              <a:buFont typeface="Tahoma" charset="0"/>
              <a:buNone/>
            </a:pPr>
            <a:r>
              <a:rPr lang="en-US" sz="3200" b="1" dirty="0">
                <a:solidFill>
                  <a:srgbClr val="0066FF"/>
                </a:solidFill>
              </a:rPr>
              <a:t>What challenges remain</a:t>
            </a:r>
            <a:r>
              <a:rPr lang="en-US" sz="3200" b="1" dirty="0" smtClean="0">
                <a:solidFill>
                  <a:srgbClr val="0066FF"/>
                </a:solidFill>
              </a:rPr>
              <a:t>?</a:t>
            </a:r>
            <a:endParaRPr lang="en-US" sz="2800" dirty="0" smtClean="0"/>
          </a:p>
          <a:p>
            <a:pPr marL="544513" indent="-487363" eaLnBrk="1" hangingPunct="1"/>
            <a:r>
              <a:rPr lang="en-US" sz="2800" b="1" dirty="0" smtClean="0">
                <a:solidFill>
                  <a:srgbClr val="FF0000"/>
                </a:solidFill>
              </a:rPr>
              <a:t>27-Natural language processing.</a:t>
            </a:r>
            <a:r>
              <a:rPr lang="en-US" sz="2800" dirty="0" smtClean="0"/>
              <a:t> </a:t>
            </a:r>
            <a:r>
              <a:rPr lang="en-US" sz="2800" dirty="0" smtClean="0">
                <a:solidFill>
                  <a:srgbClr val="996633"/>
                </a:solidFill>
              </a:rPr>
              <a:t>[AIMA Ch 22, 23]</a:t>
            </a:r>
            <a:r>
              <a:rPr lang="en-US" sz="2800" dirty="0" smtClean="0"/>
              <a:t> Language models, information retrieval, syntactic analysis, machine translation, speech recognition.</a:t>
            </a:r>
          </a:p>
          <a:p>
            <a:pPr marL="544513" indent="-487363" eaLnBrk="1" hangingPunct="1"/>
            <a:endParaRPr lang="en-US" sz="2800" dirty="0" smtClean="0"/>
          </a:p>
          <a:p>
            <a:pPr marL="544513" indent="-487363" eaLnBrk="1" hangingPunct="1"/>
            <a:r>
              <a:rPr lang="en-US" sz="2800" b="1" dirty="0" smtClean="0">
                <a:solidFill>
                  <a:srgbClr val="FF0000"/>
                </a:solidFill>
              </a:rPr>
              <a:t>28-Towards </a:t>
            </a:r>
            <a:r>
              <a:rPr lang="en-US" sz="2800" b="1" dirty="0">
                <a:solidFill>
                  <a:srgbClr val="FF0000"/>
                </a:solidFill>
              </a:rPr>
              <a:t>intelligent machines.</a:t>
            </a:r>
            <a:r>
              <a:rPr lang="en-US" sz="2800" dirty="0"/>
              <a:t> </a:t>
            </a:r>
            <a:r>
              <a:rPr lang="en-US" sz="2800" dirty="0">
                <a:solidFill>
                  <a:srgbClr val="996633"/>
                </a:solidFill>
              </a:rPr>
              <a:t>[AIMA Ch</a:t>
            </a:r>
            <a:r>
              <a:rPr lang="en-US" sz="2800" dirty="0" smtClean="0">
                <a:solidFill>
                  <a:srgbClr val="996633"/>
                </a:solidFill>
              </a:rPr>
              <a:t> 26, 27]</a:t>
            </a:r>
            <a:r>
              <a:rPr lang="en-US" sz="2800" dirty="0" smtClean="0"/>
              <a:t> </a:t>
            </a:r>
            <a:r>
              <a:rPr lang="en-US" sz="2800" dirty="0"/>
              <a:t>The challenge of robots: with what we have learned, what hard problems remain to be solved? Different types of robots. Tasks that robots are for. Parts of robots. Architectures. Configuration spaces. Navigation and motion planning. Towards highly-capable robots.</a:t>
            </a:r>
            <a:r>
              <a:rPr lang="en-US" sz="2800" dirty="0" smtClean="0"/>
              <a:t> What </a:t>
            </a:r>
            <a:r>
              <a:rPr lang="en-US" sz="2800" dirty="0"/>
              <a:t>have we learned. Where do we go from here? </a:t>
            </a:r>
          </a:p>
        </p:txBody>
      </p:sp>
      <p:pic>
        <p:nvPicPr>
          <p:cNvPr id="65542" name="Picture 4"/>
          <p:cNvPicPr>
            <a:picLocks noChangeArrowheads="1"/>
          </p:cNvPicPr>
          <p:nvPr/>
        </p:nvPicPr>
        <p:blipFill>
          <a:blip r:embed="rId3"/>
          <a:srcRect l="8815" t="8006" r="6105" b="3069"/>
          <a:stretch>
            <a:fillRect/>
          </a:stretch>
        </p:blipFill>
        <p:spPr bwMode="auto">
          <a:xfrm>
            <a:off x="9105901" y="6934200"/>
            <a:ext cx="1754380" cy="2819400"/>
          </a:xfrm>
          <a:prstGeom prst="rect">
            <a:avLst/>
          </a:prstGeom>
          <a:noFill/>
          <a:ln w="12700">
            <a:noFill/>
            <a:miter lim="800000"/>
            <a:headEnd/>
            <a:tailEnd/>
          </a:ln>
        </p:spPr>
      </p:pic>
      <p:pic>
        <p:nvPicPr>
          <p:cNvPr id="65543" name="Picture 5"/>
          <p:cNvPicPr>
            <a:picLocks noChangeArrowheads="1"/>
          </p:cNvPicPr>
          <p:nvPr/>
        </p:nvPicPr>
        <p:blipFill>
          <a:blip r:embed="rId4"/>
          <a:srcRect/>
          <a:stretch>
            <a:fillRect/>
          </a:stretch>
        </p:blipFill>
        <p:spPr bwMode="auto">
          <a:xfrm>
            <a:off x="939800" y="7462837"/>
            <a:ext cx="3251200" cy="2290763"/>
          </a:xfrm>
          <a:prstGeom prst="rect">
            <a:avLst/>
          </a:prstGeom>
          <a:noFill/>
          <a:ln w="12700">
            <a:noFill/>
            <a:miter lim="800000"/>
            <a:headEnd/>
            <a:tailEnd/>
          </a:ln>
        </p:spPr>
      </p:pic>
      <p:pic>
        <p:nvPicPr>
          <p:cNvPr id="65544" name="Picture 6"/>
          <p:cNvPicPr>
            <a:picLocks noChangeArrowheads="1"/>
          </p:cNvPicPr>
          <p:nvPr/>
        </p:nvPicPr>
        <p:blipFill>
          <a:blip r:embed="rId5"/>
          <a:srcRect/>
          <a:stretch>
            <a:fillRect/>
          </a:stretch>
        </p:blipFill>
        <p:spPr bwMode="auto">
          <a:xfrm>
            <a:off x="5054600" y="7462837"/>
            <a:ext cx="3251200" cy="2290763"/>
          </a:xfrm>
          <a:prstGeom prst="rect">
            <a:avLst/>
          </a:prstGeom>
          <a:noFill/>
          <a:ln w="12700">
            <a:noFill/>
            <a:miter lim="800000"/>
            <a:headEnd/>
            <a:tailEnd/>
          </a:ln>
        </p:spPr>
      </p:pic>
      <p:sp>
        <p:nvSpPr>
          <p:cNvPr id="65545" name="Rectangle 7"/>
          <p:cNvSpPr>
            <a:spLocks/>
          </p:cNvSpPr>
          <p:nvPr/>
        </p:nvSpPr>
        <p:spPr bwMode="auto">
          <a:xfrm>
            <a:off x="10769600" y="9067800"/>
            <a:ext cx="1735138" cy="4191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1800" dirty="0" err="1">
                <a:solidFill>
                  <a:schemeClr val="tx1"/>
                </a:solidFill>
                <a:latin typeface="Comic Sans MS" charset="0"/>
                <a:ea typeface="Comic Sans MS" charset="0"/>
                <a:cs typeface="Comic Sans MS" charset="0"/>
                <a:sym typeface="Comic Sans MS" charset="0"/>
              </a:rPr>
              <a:t>robotics@USC</a:t>
            </a:r>
            <a:endParaRPr lang="en-US" sz="1800" dirty="0">
              <a:solidFill>
                <a:schemeClr val="tx1"/>
              </a:solidFill>
              <a:latin typeface="Comic Sans MS" charset="0"/>
              <a:ea typeface="Comic Sans MS" charset="0"/>
              <a:cs typeface="Comic Sans MS" charset="0"/>
              <a:sym typeface="Comic Sans MS" charset="0"/>
            </a:endParaRP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dirty="0" smtClean="0"/>
              <a:t>Defining intelligent agents</a:t>
            </a:r>
            <a:endParaRPr lang="en-US" dirty="0"/>
          </a:p>
        </p:txBody>
      </p:sp>
      <p:sp>
        <p:nvSpPr>
          <p:cNvPr id="23556" name="Rectangle 3"/>
          <p:cNvSpPr>
            <a:spLocks noGrp="1" noChangeArrowheads="1"/>
          </p:cNvSpPr>
          <p:nvPr>
            <p:ph type="body" idx="1"/>
          </p:nvPr>
        </p:nvSpPr>
        <p:spPr/>
        <p:txBody>
          <a:bodyPr/>
          <a:lstStyle/>
          <a:p>
            <a:r>
              <a:rPr lang="en-US" sz="3400" dirty="0"/>
              <a:t>Intelligent Agents (IA)</a:t>
            </a:r>
          </a:p>
          <a:p>
            <a:r>
              <a:rPr lang="en-US" sz="3400" dirty="0"/>
              <a:t>Environment types</a:t>
            </a:r>
          </a:p>
          <a:p>
            <a:r>
              <a:rPr lang="en-US" sz="3400" dirty="0"/>
              <a:t>IA Behavior</a:t>
            </a:r>
          </a:p>
          <a:p>
            <a:r>
              <a:rPr lang="en-US" sz="3400" dirty="0"/>
              <a:t>IA Structure</a:t>
            </a:r>
          </a:p>
          <a:p>
            <a:r>
              <a:rPr lang="en-US" sz="3400" dirty="0"/>
              <a:t>IA Types</a:t>
            </a:r>
          </a:p>
        </p:txBody>
      </p:sp>
      <p:sp>
        <p:nvSpPr>
          <p:cNvPr id="23557"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B28DA827-5C00-7340-8128-F3DA511FB2AD}" type="slidenum">
              <a:rPr lang="en-US" smtClean="0"/>
              <a:pPr/>
              <a:t>53</a:t>
            </a:fld>
            <a:endParaRPr lang="en-US"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a:t>What is an (Intelligent) Agent?</a:t>
            </a:r>
          </a:p>
        </p:txBody>
      </p:sp>
      <p:sp>
        <p:nvSpPr>
          <p:cNvPr id="24580" name="Rectangle 3"/>
          <p:cNvSpPr>
            <a:spLocks noGrp="1" noChangeArrowheads="1"/>
          </p:cNvSpPr>
          <p:nvPr>
            <p:ph type="body" idx="1"/>
          </p:nvPr>
        </p:nvSpPr>
        <p:spPr/>
        <p:txBody>
          <a:bodyPr/>
          <a:lstStyle/>
          <a:p>
            <a:r>
              <a:rPr lang="en-US" sz="3400" dirty="0"/>
              <a:t>An over-used, over-loaded, and misused term.</a:t>
            </a:r>
            <a:br>
              <a:rPr lang="en-US" sz="3400" dirty="0"/>
            </a:br>
            <a:endParaRPr lang="en-US" sz="3400" dirty="0"/>
          </a:p>
          <a:p>
            <a:r>
              <a:rPr lang="en-US" sz="3400" dirty="0"/>
              <a:t>Anything that can be </a:t>
            </a:r>
            <a:r>
              <a:rPr lang="en-US" sz="3400" i="1" dirty="0">
                <a:solidFill>
                  <a:srgbClr val="CC3300"/>
                </a:solidFill>
              </a:rPr>
              <a:t>viewed</a:t>
            </a:r>
            <a:r>
              <a:rPr lang="en-US" sz="3400" i="1" dirty="0"/>
              <a:t> as</a:t>
            </a:r>
            <a:r>
              <a:rPr lang="en-US" sz="3400" dirty="0"/>
              <a:t> </a:t>
            </a:r>
            <a:r>
              <a:rPr lang="en-US" sz="3400" b="1" dirty="0"/>
              <a:t>perceiving </a:t>
            </a:r>
            <a:r>
              <a:rPr lang="en-US" sz="3400" dirty="0"/>
              <a:t>its </a:t>
            </a:r>
            <a:r>
              <a:rPr lang="en-US" sz="3400" b="1" dirty="0"/>
              <a:t>environment</a:t>
            </a:r>
            <a:r>
              <a:rPr lang="en-US" sz="3400" dirty="0"/>
              <a:t> through </a:t>
            </a:r>
            <a:r>
              <a:rPr lang="en-US" sz="3400" b="1" dirty="0"/>
              <a:t>sensors</a:t>
            </a:r>
            <a:r>
              <a:rPr lang="en-US" sz="3400" dirty="0"/>
              <a:t> and </a:t>
            </a:r>
            <a:r>
              <a:rPr lang="en-US" sz="3400" b="1" dirty="0"/>
              <a:t>acting</a:t>
            </a:r>
            <a:r>
              <a:rPr lang="en-US" sz="3400" dirty="0"/>
              <a:t> upon that environment through its </a:t>
            </a:r>
            <a:r>
              <a:rPr lang="en-US" sz="3400" b="1" dirty="0"/>
              <a:t>effectors </a:t>
            </a:r>
            <a:r>
              <a:rPr lang="en-US" sz="3400" dirty="0"/>
              <a:t>to maximize progress towards its </a:t>
            </a:r>
            <a:r>
              <a:rPr lang="en-US" sz="3400" b="1" dirty="0"/>
              <a:t>goals</a:t>
            </a:r>
            <a:r>
              <a:rPr lang="en-US" sz="3400" dirty="0"/>
              <a:t>.</a:t>
            </a:r>
            <a:br>
              <a:rPr lang="en-US" sz="3400" dirty="0"/>
            </a:br>
            <a:endParaRPr lang="en-US" sz="3400" dirty="0"/>
          </a:p>
        </p:txBody>
      </p:sp>
      <p:sp>
        <p:nvSpPr>
          <p:cNvPr id="24581"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6A532F15-2DD3-5343-8B49-15065E6EF503}" type="slidenum">
              <a:rPr lang="en-US" smtClean="0"/>
              <a:pPr/>
              <a:t>54</a:t>
            </a:fld>
            <a:endParaRPr lang="en-US"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t>What is an (Intelligent) Agent?</a:t>
            </a:r>
          </a:p>
        </p:txBody>
      </p:sp>
      <p:sp>
        <p:nvSpPr>
          <p:cNvPr id="25604" name="Rectangle 4"/>
          <p:cNvSpPr>
            <a:spLocks noChangeArrowheads="1"/>
          </p:cNvSpPr>
          <p:nvPr/>
        </p:nvSpPr>
        <p:spPr bwMode="auto">
          <a:xfrm>
            <a:off x="650240" y="2059093"/>
            <a:ext cx="11812693" cy="5852160"/>
          </a:xfrm>
          <a:prstGeom prst="rect">
            <a:avLst/>
          </a:prstGeom>
          <a:noFill/>
          <a:ln w="9525">
            <a:noFill/>
            <a:miter lim="800000"/>
            <a:headEnd/>
            <a:tailEnd/>
          </a:ln>
        </p:spPr>
        <p:txBody>
          <a:bodyPr lIns="130046" tIns="65023" rIns="130046" bIns="65023">
            <a:prstTxWarp prst="textNoShape">
              <a:avLst/>
            </a:prstTxWarp>
          </a:bodyPr>
          <a:lstStyle/>
          <a:p>
            <a:pPr marL="487672" indent="-487672">
              <a:spcBef>
                <a:spcPct val="20000"/>
              </a:spcBef>
              <a:buClr>
                <a:schemeClr val="tx1"/>
              </a:buClr>
              <a:buFontTx/>
              <a:buChar char="•"/>
            </a:pPr>
            <a:r>
              <a:rPr kumimoji="1" lang="en-US" sz="4000" b="1" dirty="0">
                <a:solidFill>
                  <a:schemeClr val="hlink"/>
                </a:solidFill>
                <a:latin typeface="Tahoma" charset="0"/>
              </a:rPr>
              <a:t>PAGE</a:t>
            </a:r>
            <a:r>
              <a:rPr kumimoji="1" lang="en-US" sz="4000" dirty="0">
                <a:latin typeface="Tahoma" charset="0"/>
              </a:rPr>
              <a:t> (Percepts, Actions, Goals, Environment)</a:t>
            </a:r>
            <a:br>
              <a:rPr kumimoji="1" lang="en-US" sz="4000" dirty="0">
                <a:latin typeface="Tahoma" charset="0"/>
              </a:rPr>
            </a:br>
            <a:endParaRPr kumimoji="1" lang="en-US" sz="4000" dirty="0">
              <a:latin typeface="Tahoma" charset="0"/>
            </a:endParaRPr>
          </a:p>
          <a:p>
            <a:pPr marL="487672" indent="-487672">
              <a:spcBef>
                <a:spcPct val="20000"/>
              </a:spcBef>
              <a:buClr>
                <a:schemeClr val="tx1"/>
              </a:buClr>
              <a:buFontTx/>
              <a:buChar char="•"/>
            </a:pPr>
            <a:r>
              <a:rPr kumimoji="1" lang="en-US" sz="4000" dirty="0">
                <a:latin typeface="Tahoma" charset="0"/>
              </a:rPr>
              <a:t>Task-specific &amp; specialized: well-defined </a:t>
            </a:r>
            <a:r>
              <a:rPr kumimoji="1" lang="en-US" sz="4000" u="sng" dirty="0">
                <a:latin typeface="Tahoma" charset="0"/>
              </a:rPr>
              <a:t>goals</a:t>
            </a:r>
            <a:r>
              <a:rPr kumimoji="1" lang="en-US" sz="4000" dirty="0">
                <a:latin typeface="Tahoma" charset="0"/>
              </a:rPr>
              <a:t> and </a:t>
            </a:r>
            <a:r>
              <a:rPr kumimoji="1" lang="en-US" sz="4000" u="sng" dirty="0">
                <a:latin typeface="Tahoma" charset="0"/>
              </a:rPr>
              <a:t>environment</a:t>
            </a:r>
          </a:p>
          <a:p>
            <a:pPr marL="487672" indent="-487672">
              <a:spcBef>
                <a:spcPct val="20000"/>
              </a:spcBef>
              <a:buClr>
                <a:schemeClr val="tx1"/>
              </a:buClr>
              <a:buFontTx/>
              <a:buChar char="•"/>
            </a:pPr>
            <a:r>
              <a:rPr kumimoji="1" lang="en-US" sz="4000" dirty="0">
                <a:latin typeface="Tahoma" charset="0"/>
              </a:rPr>
              <a:t>The notion of an agent is meant to be </a:t>
            </a:r>
            <a:r>
              <a:rPr kumimoji="1" lang="en-US" sz="4000" u="sng" dirty="0">
                <a:latin typeface="Tahoma" charset="0"/>
              </a:rPr>
              <a:t>a tool for analyzing systems</a:t>
            </a:r>
            <a:r>
              <a:rPr kumimoji="1" lang="en-US" sz="4000" dirty="0">
                <a:latin typeface="Tahoma" charset="0"/>
              </a:rPr>
              <a:t>, </a:t>
            </a:r>
          </a:p>
          <a:p>
            <a:pPr marL="1056623" lvl="1" indent="-406394">
              <a:spcBef>
                <a:spcPct val="20000"/>
              </a:spcBef>
              <a:buClr>
                <a:schemeClr val="tx1"/>
              </a:buClr>
              <a:buFontTx/>
              <a:buChar char="•"/>
            </a:pPr>
            <a:r>
              <a:rPr kumimoji="1" lang="en-US" dirty="0">
                <a:latin typeface="Tahoma" charset="0"/>
                <a:ea typeface="ＭＳ Ｐゴシック" charset="-128"/>
                <a:cs typeface="ＭＳ Ｐゴシック" charset="-128"/>
              </a:rPr>
              <a:t>It is not a different hardware or new programming languages</a:t>
            </a:r>
          </a:p>
        </p:txBody>
      </p:sp>
      <p:sp>
        <p:nvSpPr>
          <p:cNvPr id="25605"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66D863B9-FBF5-A241-A141-BAF46149CBDA}" type="slidenum">
              <a:rPr lang="en-US" smtClean="0"/>
              <a:pPr/>
              <a:t>55</a:t>
            </a:fld>
            <a:endParaRPr lang="en-US"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a:latin typeface="Tahoma" charset="0"/>
              </a:rPr>
              <a:t>Rational Agents</a:t>
            </a:r>
          </a:p>
        </p:txBody>
      </p:sp>
      <p:sp>
        <p:nvSpPr>
          <p:cNvPr id="28676" name="Oval 4"/>
          <p:cNvSpPr>
            <a:spLocks noChangeArrowheads="1"/>
          </p:cNvSpPr>
          <p:nvPr/>
        </p:nvSpPr>
        <p:spPr bwMode="auto">
          <a:xfrm>
            <a:off x="8606649" y="4845192"/>
            <a:ext cx="2664178" cy="2047805"/>
          </a:xfrm>
          <a:prstGeom prst="ellipse">
            <a:avLst/>
          </a:prstGeom>
          <a:solidFill>
            <a:srgbClr val="99FF33"/>
          </a:solidFill>
          <a:ln w="9525">
            <a:solidFill>
              <a:schemeClr val="tx1"/>
            </a:solidFill>
            <a:round/>
            <a:headEnd/>
            <a:tailEnd/>
          </a:ln>
        </p:spPr>
        <p:txBody>
          <a:bodyPr wrap="none" lIns="130046" tIns="65023" rIns="130046" bIns="65023" anchor="ctr">
            <a:prstTxWarp prst="textNoShape">
              <a:avLst/>
            </a:prstTxWarp>
          </a:bodyPr>
          <a:lstStyle/>
          <a:p>
            <a:pPr algn="ctr" eaLnBrk="1" hangingPunct="1">
              <a:spcBef>
                <a:spcPct val="20000"/>
              </a:spcBef>
            </a:pPr>
            <a:r>
              <a:rPr kumimoji="1" lang="en-US" altLang="ja-JP">
                <a:latin typeface="Tahoma" charset="0"/>
                <a:ea typeface="ＭＳ Ｐゴシック" charset="-128"/>
                <a:cs typeface="ＭＳ Ｐゴシック" charset="-128"/>
              </a:rPr>
              <a:t>Environment</a:t>
            </a:r>
          </a:p>
        </p:txBody>
      </p:sp>
      <p:sp>
        <p:nvSpPr>
          <p:cNvPr id="28677" name="Oval 5"/>
          <p:cNvSpPr>
            <a:spLocks noChangeArrowheads="1"/>
          </p:cNvSpPr>
          <p:nvPr/>
        </p:nvSpPr>
        <p:spPr bwMode="auto">
          <a:xfrm>
            <a:off x="2871893" y="4949050"/>
            <a:ext cx="3072836" cy="1946204"/>
          </a:xfrm>
          <a:prstGeom prst="ellipse">
            <a:avLst/>
          </a:prstGeom>
          <a:solidFill>
            <a:srgbClr val="F2F6AC"/>
          </a:solidFill>
          <a:ln w="9525">
            <a:solidFill>
              <a:schemeClr val="tx1"/>
            </a:solidFill>
            <a:round/>
            <a:headEnd/>
            <a:tailEnd/>
          </a:ln>
        </p:spPr>
        <p:txBody>
          <a:bodyPr wrap="none" lIns="130046" tIns="65023" rIns="130046" bIns="65023" anchor="ctr">
            <a:prstTxWarp prst="textNoShape">
              <a:avLst/>
            </a:prstTxWarp>
          </a:bodyPr>
          <a:lstStyle/>
          <a:p>
            <a:endParaRPr lang="en-US"/>
          </a:p>
        </p:txBody>
      </p:sp>
      <p:sp>
        <p:nvSpPr>
          <p:cNvPr id="28678" name="Text Box 6"/>
          <p:cNvSpPr txBox="1">
            <a:spLocks noChangeArrowheads="1"/>
          </p:cNvSpPr>
          <p:nvPr/>
        </p:nvSpPr>
        <p:spPr bwMode="auto">
          <a:xfrm>
            <a:off x="3524393" y="5937956"/>
            <a:ext cx="1374986" cy="650240"/>
          </a:xfrm>
          <a:prstGeom prst="rect">
            <a:avLst/>
          </a:prstGeom>
          <a:noFill/>
          <a:ln w="9525">
            <a:noFill/>
            <a:miter lim="800000"/>
            <a:headEnd/>
            <a:tailEnd/>
          </a:ln>
        </p:spPr>
        <p:txBody>
          <a:bodyPr wrap="none" lIns="130046" tIns="65023" rIns="130046" bIns="65023">
            <a:prstTxWarp prst="textNoShape">
              <a:avLst/>
            </a:prstTxWarp>
            <a:spAutoFit/>
          </a:bodyPr>
          <a:lstStyle/>
          <a:p>
            <a:pPr eaLnBrk="1" hangingPunct="1">
              <a:spcBef>
                <a:spcPct val="20000"/>
              </a:spcBef>
            </a:pPr>
            <a:r>
              <a:rPr kumimoji="1" lang="en-US" altLang="ja-JP">
                <a:latin typeface="Tahoma" charset="0"/>
                <a:ea typeface="ＭＳ Ｐゴシック" charset="-128"/>
                <a:cs typeface="ＭＳ Ｐゴシック" charset="-128"/>
              </a:rPr>
              <a:t>Agent</a:t>
            </a:r>
          </a:p>
        </p:txBody>
      </p:sp>
      <p:cxnSp>
        <p:nvCxnSpPr>
          <p:cNvPr id="28679" name="AutoShape 7"/>
          <p:cNvCxnSpPr>
            <a:cxnSpLocks noChangeShapeType="1"/>
            <a:stCxn id="28676" idx="1"/>
            <a:endCxn id="28677" idx="7"/>
          </p:cNvCxnSpPr>
          <p:nvPr/>
        </p:nvCxnSpPr>
        <p:spPr bwMode="auto">
          <a:xfrm rot="-5400000" flipH="1" flipV="1">
            <a:off x="7202312" y="3438596"/>
            <a:ext cx="88053" cy="3501814"/>
          </a:xfrm>
          <a:prstGeom prst="curvedConnector3">
            <a:avLst>
              <a:gd name="adj1" fmla="val -710255"/>
            </a:avLst>
          </a:prstGeom>
          <a:noFill/>
          <a:ln w="50800">
            <a:solidFill>
              <a:schemeClr val="tx1"/>
            </a:solidFill>
            <a:round/>
            <a:headEnd/>
            <a:tailEnd type="triangle" w="med" len="med"/>
          </a:ln>
        </p:spPr>
      </p:cxnSp>
      <p:cxnSp>
        <p:nvCxnSpPr>
          <p:cNvPr id="28680" name="AutoShape 8"/>
          <p:cNvCxnSpPr>
            <a:cxnSpLocks noChangeShapeType="1"/>
            <a:stCxn id="28677" idx="5"/>
            <a:endCxn id="28676" idx="3"/>
          </p:cNvCxnSpPr>
          <p:nvPr/>
        </p:nvCxnSpPr>
        <p:spPr bwMode="auto">
          <a:xfrm rot="5400000" flipH="1" flipV="1">
            <a:off x="7237308" y="4850835"/>
            <a:ext cx="18062" cy="3501814"/>
          </a:xfrm>
          <a:prstGeom prst="curvedConnector3">
            <a:avLst>
              <a:gd name="adj1" fmla="val -3375000"/>
            </a:avLst>
          </a:prstGeom>
          <a:noFill/>
          <a:ln w="50800">
            <a:solidFill>
              <a:schemeClr val="tx1"/>
            </a:solidFill>
            <a:round/>
            <a:headEnd/>
            <a:tailEnd type="triangle" w="med" len="med"/>
          </a:ln>
        </p:spPr>
      </p:cxnSp>
      <p:sp>
        <p:nvSpPr>
          <p:cNvPr id="28681" name="Text Box 9"/>
          <p:cNvSpPr txBox="1">
            <a:spLocks noChangeArrowheads="1"/>
          </p:cNvSpPr>
          <p:nvPr/>
        </p:nvSpPr>
        <p:spPr bwMode="auto">
          <a:xfrm>
            <a:off x="6353387" y="4630703"/>
            <a:ext cx="1892018" cy="650240"/>
          </a:xfrm>
          <a:prstGeom prst="rect">
            <a:avLst/>
          </a:prstGeom>
          <a:noFill/>
          <a:ln w="9525">
            <a:noFill/>
            <a:miter lim="800000"/>
            <a:headEnd/>
            <a:tailEnd/>
          </a:ln>
        </p:spPr>
        <p:txBody>
          <a:bodyPr wrap="none" lIns="130046" tIns="65023" rIns="130046" bIns="65023">
            <a:prstTxWarp prst="textNoShape">
              <a:avLst/>
            </a:prstTxWarp>
            <a:spAutoFit/>
          </a:bodyPr>
          <a:lstStyle/>
          <a:p>
            <a:pPr eaLnBrk="1" hangingPunct="1">
              <a:spcBef>
                <a:spcPct val="20000"/>
              </a:spcBef>
            </a:pPr>
            <a:r>
              <a:rPr kumimoji="1" lang="en-US" altLang="ja-JP">
                <a:latin typeface="Tahoma" charset="0"/>
                <a:ea typeface="ＭＳ Ｐゴシック" charset="-128"/>
                <a:cs typeface="ＭＳ Ｐゴシック" charset="-128"/>
              </a:rPr>
              <a:t>percepts</a:t>
            </a:r>
          </a:p>
        </p:txBody>
      </p:sp>
      <p:sp>
        <p:nvSpPr>
          <p:cNvPr id="28682" name="Text Box 10"/>
          <p:cNvSpPr txBox="1">
            <a:spLocks noChangeArrowheads="1"/>
          </p:cNvSpPr>
          <p:nvPr/>
        </p:nvSpPr>
        <p:spPr bwMode="auto">
          <a:xfrm>
            <a:off x="6353387" y="6475307"/>
            <a:ext cx="1605281" cy="650240"/>
          </a:xfrm>
          <a:prstGeom prst="rect">
            <a:avLst/>
          </a:prstGeom>
          <a:noFill/>
          <a:ln w="9525">
            <a:noFill/>
            <a:miter lim="800000"/>
            <a:headEnd/>
            <a:tailEnd/>
          </a:ln>
        </p:spPr>
        <p:txBody>
          <a:bodyPr wrap="none" lIns="130046" tIns="65023" rIns="130046" bIns="65023">
            <a:prstTxWarp prst="textNoShape">
              <a:avLst/>
            </a:prstTxWarp>
            <a:spAutoFit/>
          </a:bodyPr>
          <a:lstStyle/>
          <a:p>
            <a:pPr eaLnBrk="1" hangingPunct="1">
              <a:spcBef>
                <a:spcPct val="20000"/>
              </a:spcBef>
            </a:pPr>
            <a:r>
              <a:rPr kumimoji="1" lang="en-US" altLang="ja-JP">
                <a:latin typeface="Tahoma" charset="0"/>
                <a:ea typeface="ＭＳ Ｐゴシック" charset="-128"/>
                <a:cs typeface="ＭＳ Ｐゴシック" charset="-128"/>
              </a:rPr>
              <a:t>actions</a:t>
            </a:r>
          </a:p>
        </p:txBody>
      </p:sp>
      <p:sp>
        <p:nvSpPr>
          <p:cNvPr id="28683" name="Rectangle 11"/>
          <p:cNvSpPr>
            <a:spLocks noChangeArrowheads="1"/>
          </p:cNvSpPr>
          <p:nvPr/>
        </p:nvSpPr>
        <p:spPr bwMode="auto">
          <a:xfrm>
            <a:off x="3280552" y="5461565"/>
            <a:ext cx="1332089" cy="512515"/>
          </a:xfrm>
          <a:prstGeom prst="rect">
            <a:avLst/>
          </a:prstGeom>
          <a:solidFill>
            <a:schemeClr val="accent1"/>
          </a:solidFill>
          <a:ln w="9525">
            <a:solidFill>
              <a:schemeClr val="tx1"/>
            </a:solidFill>
            <a:miter lim="800000"/>
            <a:headEnd/>
            <a:tailEnd/>
          </a:ln>
        </p:spPr>
        <p:txBody>
          <a:bodyPr wrap="none" lIns="130046" tIns="65023" rIns="130046" bIns="65023" anchor="ctr">
            <a:prstTxWarp prst="textNoShape">
              <a:avLst/>
            </a:prstTxWarp>
          </a:bodyPr>
          <a:lstStyle/>
          <a:p>
            <a:pPr algn="ctr" eaLnBrk="1" hangingPunct="1">
              <a:spcBef>
                <a:spcPct val="20000"/>
              </a:spcBef>
            </a:pPr>
            <a:r>
              <a:rPr kumimoji="1" lang="en-US" altLang="ja-JP">
                <a:latin typeface="Tahoma" charset="0"/>
                <a:ea typeface="ＭＳ Ｐゴシック" charset="-128"/>
                <a:cs typeface="ＭＳ Ｐゴシック" charset="-128"/>
              </a:rPr>
              <a:t>?</a:t>
            </a:r>
          </a:p>
        </p:txBody>
      </p:sp>
      <p:pic>
        <p:nvPicPr>
          <p:cNvPr id="28684" name="Picture 12" descr="HM00390_[1]"/>
          <p:cNvPicPr>
            <a:picLocks noChangeAspect="1" noChangeArrowheads="1"/>
          </p:cNvPicPr>
          <p:nvPr/>
        </p:nvPicPr>
        <p:blipFill>
          <a:blip r:embed="rId2"/>
          <a:srcRect/>
          <a:stretch>
            <a:fillRect/>
          </a:stretch>
        </p:blipFill>
        <p:spPr bwMode="auto">
          <a:xfrm>
            <a:off x="4919699" y="5357708"/>
            <a:ext cx="708942" cy="634435"/>
          </a:xfrm>
          <a:prstGeom prst="rect">
            <a:avLst/>
          </a:prstGeom>
          <a:noFill/>
          <a:ln w="9525">
            <a:noFill/>
            <a:miter lim="800000"/>
            <a:headEnd/>
            <a:tailEnd/>
          </a:ln>
        </p:spPr>
      </p:pic>
      <p:sp>
        <p:nvSpPr>
          <p:cNvPr id="28685" name="Line 13"/>
          <p:cNvSpPr>
            <a:spLocks noChangeShapeType="1"/>
          </p:cNvSpPr>
          <p:nvPr/>
        </p:nvSpPr>
        <p:spPr bwMode="auto">
          <a:xfrm>
            <a:off x="4511040" y="4438792"/>
            <a:ext cx="614116" cy="819574"/>
          </a:xfrm>
          <a:prstGeom prst="line">
            <a:avLst/>
          </a:prstGeom>
          <a:noFill/>
          <a:ln w="9525">
            <a:solidFill>
              <a:schemeClr val="tx1"/>
            </a:solidFill>
            <a:round/>
            <a:headEnd/>
            <a:tailEnd type="triangle" w="med" len="med"/>
          </a:ln>
        </p:spPr>
        <p:txBody>
          <a:bodyPr wrap="none" lIns="130046" tIns="65023" rIns="130046" bIns="65023">
            <a:prstTxWarp prst="textNoShape">
              <a:avLst/>
            </a:prstTxWarp>
          </a:bodyPr>
          <a:lstStyle/>
          <a:p>
            <a:endParaRPr lang="en-US"/>
          </a:p>
        </p:txBody>
      </p:sp>
      <p:pic>
        <p:nvPicPr>
          <p:cNvPr id="28686" name="Picture 14" descr="HM00376_[1]"/>
          <p:cNvPicPr>
            <a:picLocks noChangeAspect="1" noChangeArrowheads="1"/>
          </p:cNvPicPr>
          <p:nvPr/>
        </p:nvPicPr>
        <p:blipFill>
          <a:blip r:embed="rId3"/>
          <a:srcRect/>
          <a:stretch>
            <a:fillRect/>
          </a:stretch>
        </p:blipFill>
        <p:spPr bwMode="auto">
          <a:xfrm rot="2847179">
            <a:off x="5679441" y="5744916"/>
            <a:ext cx="819573" cy="794738"/>
          </a:xfrm>
          <a:prstGeom prst="rect">
            <a:avLst/>
          </a:prstGeom>
          <a:noFill/>
          <a:ln w="9525">
            <a:noFill/>
            <a:miter lim="800000"/>
            <a:headEnd/>
            <a:tailEnd/>
          </a:ln>
        </p:spPr>
      </p:pic>
      <p:pic>
        <p:nvPicPr>
          <p:cNvPr id="28687" name="Picture 15" descr="HM00385_[1]"/>
          <p:cNvPicPr>
            <a:picLocks noChangeAspect="1" noChangeArrowheads="1"/>
          </p:cNvPicPr>
          <p:nvPr/>
        </p:nvPicPr>
        <p:blipFill>
          <a:blip r:embed="rId4"/>
          <a:srcRect/>
          <a:stretch>
            <a:fillRect/>
          </a:stretch>
        </p:blipFill>
        <p:spPr bwMode="auto">
          <a:xfrm rot="-7862244" flipH="1" flipV="1">
            <a:off x="4437663" y="6553201"/>
            <a:ext cx="758613" cy="851182"/>
          </a:xfrm>
          <a:prstGeom prst="rect">
            <a:avLst/>
          </a:prstGeom>
          <a:noFill/>
          <a:ln w="9525">
            <a:noFill/>
            <a:miter lim="800000"/>
            <a:headEnd/>
            <a:tailEnd/>
          </a:ln>
        </p:spPr>
      </p:pic>
      <p:sp>
        <p:nvSpPr>
          <p:cNvPr id="28688" name="Rectangle 16"/>
          <p:cNvSpPr>
            <a:spLocks noChangeArrowheads="1"/>
          </p:cNvSpPr>
          <p:nvPr/>
        </p:nvSpPr>
        <p:spPr bwMode="auto">
          <a:xfrm>
            <a:off x="3998525" y="3720819"/>
            <a:ext cx="1740746" cy="717973"/>
          </a:xfrm>
          <a:prstGeom prst="rect">
            <a:avLst/>
          </a:prstGeom>
          <a:solidFill>
            <a:schemeClr val="bg1"/>
          </a:solidFill>
          <a:ln w="9525">
            <a:solidFill>
              <a:schemeClr val="tx1"/>
            </a:solidFill>
            <a:miter lim="800000"/>
            <a:headEnd/>
            <a:tailEnd/>
          </a:ln>
        </p:spPr>
        <p:txBody>
          <a:bodyPr wrap="none" lIns="130046" tIns="65023" rIns="130046" bIns="65023" anchor="ctr">
            <a:prstTxWarp prst="textNoShape">
              <a:avLst/>
            </a:prstTxWarp>
          </a:bodyPr>
          <a:lstStyle/>
          <a:p>
            <a:pPr algn="ctr" eaLnBrk="1" hangingPunct="1">
              <a:spcBef>
                <a:spcPct val="20000"/>
              </a:spcBef>
            </a:pPr>
            <a:r>
              <a:rPr kumimoji="1" lang="en-US" altLang="ja-JP">
                <a:latin typeface="Tahoma" charset="0"/>
                <a:ea typeface="ＭＳ Ｐゴシック" charset="-128"/>
                <a:cs typeface="ＭＳ Ｐゴシック" charset="-128"/>
              </a:rPr>
              <a:t>Sensors</a:t>
            </a:r>
            <a:endParaRPr kumimoji="1" lang="en-GB" altLang="ja-JP">
              <a:latin typeface="Tahoma" charset="0"/>
              <a:ea typeface="ＭＳ Ｐゴシック" charset="-128"/>
              <a:cs typeface="ＭＳ Ｐゴシック" charset="-128"/>
            </a:endParaRPr>
          </a:p>
        </p:txBody>
      </p:sp>
      <p:sp>
        <p:nvSpPr>
          <p:cNvPr id="28689" name="Rectangle 17"/>
          <p:cNvSpPr>
            <a:spLocks noChangeArrowheads="1"/>
          </p:cNvSpPr>
          <p:nvPr/>
        </p:nvSpPr>
        <p:spPr bwMode="auto">
          <a:xfrm>
            <a:off x="3486010" y="7918028"/>
            <a:ext cx="2354863" cy="717973"/>
          </a:xfrm>
          <a:prstGeom prst="rect">
            <a:avLst/>
          </a:prstGeom>
          <a:solidFill>
            <a:schemeClr val="bg1"/>
          </a:solidFill>
          <a:ln w="9525">
            <a:solidFill>
              <a:schemeClr val="tx1"/>
            </a:solidFill>
            <a:miter lim="800000"/>
            <a:headEnd/>
            <a:tailEnd/>
          </a:ln>
        </p:spPr>
        <p:txBody>
          <a:bodyPr wrap="none" lIns="130046" tIns="65023" rIns="130046" bIns="65023" anchor="ctr">
            <a:prstTxWarp prst="textNoShape">
              <a:avLst/>
            </a:prstTxWarp>
          </a:bodyPr>
          <a:lstStyle/>
          <a:p>
            <a:pPr algn="ctr" eaLnBrk="1" hangingPunct="1">
              <a:spcBef>
                <a:spcPct val="20000"/>
              </a:spcBef>
            </a:pPr>
            <a:r>
              <a:rPr kumimoji="1" lang="en-US" altLang="ja-JP">
                <a:latin typeface="Tahoma" charset="0"/>
                <a:ea typeface="ＭＳ Ｐゴシック" charset="-128"/>
                <a:cs typeface="ＭＳ Ｐゴシック" charset="-128"/>
              </a:rPr>
              <a:t>Effectors</a:t>
            </a:r>
            <a:endParaRPr kumimoji="1" lang="en-GB" altLang="ja-JP">
              <a:latin typeface="Tahoma" charset="0"/>
              <a:ea typeface="ＭＳ Ｐゴシック" charset="-128"/>
              <a:cs typeface="ＭＳ Ｐゴシック" charset="-128"/>
            </a:endParaRPr>
          </a:p>
        </p:txBody>
      </p:sp>
      <p:sp>
        <p:nvSpPr>
          <p:cNvPr id="28690" name="Line 18"/>
          <p:cNvSpPr>
            <a:spLocks noChangeShapeType="1"/>
          </p:cNvSpPr>
          <p:nvPr/>
        </p:nvSpPr>
        <p:spPr bwMode="auto">
          <a:xfrm>
            <a:off x="3178951" y="3208304"/>
            <a:ext cx="715716" cy="2253262"/>
          </a:xfrm>
          <a:prstGeom prst="line">
            <a:avLst/>
          </a:prstGeom>
          <a:noFill/>
          <a:ln w="9525">
            <a:solidFill>
              <a:schemeClr val="tx1"/>
            </a:solidFill>
            <a:round/>
            <a:headEnd/>
            <a:tailEnd type="triangle" w="med" len="med"/>
          </a:ln>
        </p:spPr>
        <p:txBody>
          <a:bodyPr wrap="none" lIns="130046" tIns="65023" rIns="130046" bIns="65023">
            <a:prstTxWarp prst="textNoShape">
              <a:avLst/>
            </a:prstTxWarp>
          </a:bodyPr>
          <a:lstStyle/>
          <a:p>
            <a:endParaRPr lang="en-US"/>
          </a:p>
        </p:txBody>
      </p:sp>
      <p:sp>
        <p:nvSpPr>
          <p:cNvPr id="28691" name="Rectangle 19"/>
          <p:cNvSpPr>
            <a:spLocks noChangeArrowheads="1"/>
          </p:cNvSpPr>
          <p:nvPr/>
        </p:nvSpPr>
        <p:spPr bwMode="auto">
          <a:xfrm>
            <a:off x="1745264" y="2492587"/>
            <a:ext cx="3994008" cy="921173"/>
          </a:xfrm>
          <a:prstGeom prst="rect">
            <a:avLst/>
          </a:prstGeom>
          <a:solidFill>
            <a:srgbClr val="FFFF00"/>
          </a:solidFill>
          <a:ln w="9525">
            <a:solidFill>
              <a:schemeClr val="tx1"/>
            </a:solidFill>
            <a:miter lim="800000"/>
            <a:headEnd/>
            <a:tailEnd/>
          </a:ln>
        </p:spPr>
        <p:txBody>
          <a:bodyPr wrap="none" lIns="130046" tIns="65023" rIns="130046" bIns="65023" anchor="ctr">
            <a:prstTxWarp prst="textNoShape">
              <a:avLst/>
            </a:prstTxWarp>
          </a:bodyPr>
          <a:lstStyle/>
          <a:p>
            <a:pPr algn="ctr" eaLnBrk="1" hangingPunct="1">
              <a:spcBef>
                <a:spcPct val="20000"/>
              </a:spcBef>
            </a:pPr>
            <a:r>
              <a:rPr kumimoji="1" lang="en-US" altLang="ja-JP">
                <a:latin typeface="Tahoma" charset="0"/>
                <a:ea typeface="ＭＳ Ｐゴシック" charset="-128"/>
                <a:cs typeface="ＭＳ Ｐゴシック" charset="-128"/>
              </a:rPr>
              <a:t>How to design this?</a:t>
            </a:r>
            <a:endParaRPr kumimoji="1" lang="en-GB" altLang="ja-JP">
              <a:latin typeface="Tahoma" charset="0"/>
              <a:ea typeface="ＭＳ Ｐゴシック" charset="-128"/>
              <a:cs typeface="ＭＳ Ｐゴシック" charset="-128"/>
            </a:endParaRPr>
          </a:p>
        </p:txBody>
      </p:sp>
      <p:sp>
        <p:nvSpPr>
          <p:cNvPr id="28692" name="Line 20"/>
          <p:cNvSpPr>
            <a:spLocks noChangeShapeType="1"/>
          </p:cNvSpPr>
          <p:nvPr/>
        </p:nvSpPr>
        <p:spPr bwMode="auto">
          <a:xfrm flipV="1">
            <a:off x="4714240" y="6599485"/>
            <a:ext cx="1194365" cy="1318542"/>
          </a:xfrm>
          <a:prstGeom prst="line">
            <a:avLst/>
          </a:prstGeom>
          <a:noFill/>
          <a:ln w="9525">
            <a:solidFill>
              <a:schemeClr val="tx1"/>
            </a:solidFill>
            <a:round/>
            <a:headEnd/>
            <a:tailEnd type="triangle" w="med" len="med"/>
          </a:ln>
        </p:spPr>
        <p:txBody>
          <a:bodyPr wrap="none" lIns="130046" tIns="65023" rIns="130046" bIns="65023">
            <a:prstTxWarp prst="textNoShape">
              <a:avLst/>
            </a:prstTxWarp>
          </a:bodyPr>
          <a:lstStyle/>
          <a:p>
            <a:endParaRPr lang="en-US"/>
          </a:p>
        </p:txBody>
      </p:sp>
      <p:sp>
        <p:nvSpPr>
          <p:cNvPr id="28693" name="Line 21"/>
          <p:cNvSpPr>
            <a:spLocks noChangeShapeType="1"/>
          </p:cNvSpPr>
          <p:nvPr/>
        </p:nvSpPr>
        <p:spPr bwMode="auto">
          <a:xfrm flipH="1" flipV="1">
            <a:off x="4716498" y="7466472"/>
            <a:ext cx="0" cy="433493"/>
          </a:xfrm>
          <a:prstGeom prst="line">
            <a:avLst/>
          </a:prstGeom>
          <a:noFill/>
          <a:ln w="9525">
            <a:solidFill>
              <a:schemeClr val="tx1"/>
            </a:solidFill>
            <a:round/>
            <a:headEnd/>
            <a:tailEnd type="triangle" w="med" len="med"/>
          </a:ln>
        </p:spPr>
        <p:txBody>
          <a:bodyPr wrap="none" lIns="130046" tIns="65023" rIns="130046" bIns="65023">
            <a:prstTxWarp prst="textNoShape">
              <a:avLst/>
            </a:prstTxWarp>
          </a:bodyPr>
          <a:lstStyle/>
          <a:p>
            <a:endParaRPr lang="en-US"/>
          </a:p>
        </p:txBody>
      </p:sp>
      <p:sp>
        <p:nvSpPr>
          <p:cNvPr id="28694" name="Slide Number Placeholder 22"/>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0D6FFD31-265B-AA4C-AE3A-4CDE1D85372F}" type="slidenum">
              <a:rPr lang="en-US" smtClean="0"/>
              <a:pPr/>
              <a:t>56</a:t>
            </a:fld>
            <a:endParaRPr lang="en-US"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t>A Windshield Wiper Agent</a:t>
            </a:r>
          </a:p>
        </p:txBody>
      </p:sp>
      <p:sp>
        <p:nvSpPr>
          <p:cNvPr id="29700" name="Rectangle 3"/>
          <p:cNvSpPr>
            <a:spLocks noGrp="1" noChangeArrowheads="1"/>
          </p:cNvSpPr>
          <p:nvPr>
            <p:ph type="body" idx="1"/>
          </p:nvPr>
        </p:nvSpPr>
        <p:spPr/>
        <p:txBody>
          <a:bodyPr/>
          <a:lstStyle/>
          <a:p>
            <a:pPr>
              <a:buFontTx/>
              <a:buNone/>
            </a:pPr>
            <a:r>
              <a:rPr lang="en-US" sz="3400" dirty="0"/>
              <a:t>How do we design a agent that can wipe the windshields</a:t>
            </a:r>
          </a:p>
          <a:p>
            <a:pPr>
              <a:buFontTx/>
              <a:buNone/>
            </a:pPr>
            <a:r>
              <a:rPr lang="en-US" sz="3400" dirty="0"/>
              <a:t> 	when needed?</a:t>
            </a:r>
          </a:p>
          <a:p>
            <a:pPr>
              <a:buFontTx/>
              <a:buNone/>
            </a:pPr>
            <a:endParaRPr lang="en-US" sz="3400" dirty="0"/>
          </a:p>
          <a:p>
            <a:r>
              <a:rPr lang="en-US" sz="3400" dirty="0"/>
              <a:t>Goals? </a:t>
            </a:r>
          </a:p>
          <a:p>
            <a:r>
              <a:rPr lang="en-US" sz="3400" dirty="0"/>
              <a:t>Percepts?</a:t>
            </a:r>
          </a:p>
          <a:p>
            <a:r>
              <a:rPr lang="en-US" sz="3400" dirty="0"/>
              <a:t>Sensors?</a:t>
            </a:r>
          </a:p>
          <a:p>
            <a:r>
              <a:rPr lang="en-US" sz="3400" dirty="0"/>
              <a:t>Effectors?</a:t>
            </a:r>
          </a:p>
          <a:p>
            <a:r>
              <a:rPr lang="en-US" sz="3400" dirty="0"/>
              <a:t>Actions?</a:t>
            </a:r>
          </a:p>
          <a:p>
            <a:r>
              <a:rPr lang="en-US" sz="3400" dirty="0"/>
              <a:t>Environment?</a:t>
            </a:r>
          </a:p>
          <a:p>
            <a:endParaRPr lang="en-US" sz="3400" dirty="0"/>
          </a:p>
          <a:p>
            <a:endParaRPr lang="en-US" sz="3400" dirty="0"/>
          </a:p>
        </p:txBody>
      </p:sp>
      <p:sp>
        <p:nvSpPr>
          <p:cNvPr id="29701"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F3A652EF-84BF-9646-AD8E-035B05D69FA9}" type="slidenum">
              <a:rPr lang="en-US" smtClean="0"/>
              <a:pPr/>
              <a:t>57</a:t>
            </a:fld>
            <a:endParaRPr lang="en-US"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n-US"/>
              <a:t>A Windshield Wiper Agent (Cont’d)</a:t>
            </a:r>
          </a:p>
        </p:txBody>
      </p:sp>
      <p:sp>
        <p:nvSpPr>
          <p:cNvPr id="30724" name="Rectangle 3"/>
          <p:cNvSpPr>
            <a:spLocks noGrp="1" noChangeArrowheads="1"/>
          </p:cNvSpPr>
          <p:nvPr>
            <p:ph type="body" idx="1"/>
          </p:nvPr>
        </p:nvSpPr>
        <p:spPr>
          <a:xfrm>
            <a:off x="650240" y="1842347"/>
            <a:ext cx="12029440" cy="6773333"/>
          </a:xfrm>
        </p:spPr>
        <p:txBody>
          <a:bodyPr/>
          <a:lstStyle/>
          <a:p>
            <a:pPr>
              <a:buFontTx/>
              <a:buNone/>
            </a:pPr>
            <a:endParaRPr lang="en-US" sz="3400" dirty="0"/>
          </a:p>
          <a:p>
            <a:endParaRPr lang="en-US" sz="3400" dirty="0"/>
          </a:p>
          <a:p>
            <a:endParaRPr lang="en-US" sz="3400" dirty="0"/>
          </a:p>
          <a:p>
            <a:r>
              <a:rPr lang="en-US" sz="3400" dirty="0"/>
              <a:t>Goals:	   </a:t>
            </a:r>
            <a:r>
              <a:rPr lang="en-US" sz="3400" dirty="0" smtClean="0"/>
              <a:t> 	Keep </a:t>
            </a:r>
            <a:r>
              <a:rPr lang="en-US" sz="3400" dirty="0"/>
              <a:t>windshields clean &amp; maintain visibility</a:t>
            </a:r>
          </a:p>
          <a:p>
            <a:r>
              <a:rPr lang="en-US" sz="3400" dirty="0"/>
              <a:t>Percepts:	    Raining, Dirty</a:t>
            </a:r>
          </a:p>
          <a:p>
            <a:r>
              <a:rPr lang="en-US" sz="3400" dirty="0"/>
              <a:t>Sensors:	    Camera (moist sensor)</a:t>
            </a:r>
          </a:p>
          <a:p>
            <a:r>
              <a:rPr lang="en-US" sz="3400" dirty="0"/>
              <a:t>Effectors:	    Wipers (left, right, back)</a:t>
            </a:r>
          </a:p>
          <a:p>
            <a:r>
              <a:rPr lang="en-US" sz="3400" dirty="0"/>
              <a:t>Actions:	    Off, Slow, Medium, Fast</a:t>
            </a:r>
          </a:p>
          <a:p>
            <a:r>
              <a:rPr lang="en-US" sz="3400" dirty="0"/>
              <a:t>Environment:</a:t>
            </a:r>
            <a:r>
              <a:rPr lang="en-US" sz="3400" dirty="0" smtClean="0"/>
              <a:t>  Inner </a:t>
            </a:r>
            <a:r>
              <a:rPr lang="en-US" sz="3400" dirty="0"/>
              <a:t>city, freeways, highways, weather …</a:t>
            </a:r>
          </a:p>
          <a:p>
            <a:endParaRPr lang="en-US" sz="3400" dirty="0"/>
          </a:p>
          <a:p>
            <a:endParaRPr lang="en-US" sz="3400" dirty="0"/>
          </a:p>
        </p:txBody>
      </p:sp>
      <p:sp>
        <p:nvSpPr>
          <p:cNvPr id="30725"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6371B2A9-6AC3-A944-BF51-282124473DB0}" type="slidenum">
              <a:rPr lang="en-US" smtClean="0"/>
              <a:pPr/>
              <a:t>58</a:t>
            </a:fld>
            <a:endParaRPr lang="en-US"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a:t>Interacting Agents</a:t>
            </a:r>
          </a:p>
        </p:txBody>
      </p:sp>
      <p:sp>
        <p:nvSpPr>
          <p:cNvPr id="31748" name="Rectangle 3"/>
          <p:cNvSpPr>
            <a:spLocks noGrp="1" noChangeArrowheads="1"/>
          </p:cNvSpPr>
          <p:nvPr>
            <p:ph type="body" idx="1"/>
          </p:nvPr>
        </p:nvSpPr>
        <p:spPr>
          <a:xfrm>
            <a:off x="650240" y="1950720"/>
            <a:ext cx="11632071" cy="3576320"/>
          </a:xfrm>
          <a:ln>
            <a:solidFill>
              <a:schemeClr val="tx1"/>
            </a:solidFill>
          </a:ln>
        </p:spPr>
        <p:txBody>
          <a:bodyPr/>
          <a:lstStyle/>
          <a:p>
            <a:pPr>
              <a:lnSpc>
                <a:spcPct val="90000"/>
              </a:lnSpc>
              <a:buFontTx/>
              <a:buNone/>
            </a:pPr>
            <a:endParaRPr lang="en-US" sz="600" dirty="0"/>
          </a:p>
          <a:p>
            <a:pPr>
              <a:lnSpc>
                <a:spcPct val="90000"/>
              </a:lnSpc>
              <a:buFontTx/>
              <a:buNone/>
            </a:pPr>
            <a:r>
              <a:rPr lang="en-US" sz="2800" dirty="0"/>
              <a:t>Collision Avoidance Agent (CAA)</a:t>
            </a:r>
          </a:p>
          <a:p>
            <a:pPr>
              <a:lnSpc>
                <a:spcPct val="90000"/>
              </a:lnSpc>
            </a:pPr>
            <a:r>
              <a:rPr lang="en-US" sz="2800" dirty="0"/>
              <a:t>Goals:	  Avoid running into obstacles</a:t>
            </a:r>
          </a:p>
          <a:p>
            <a:pPr>
              <a:lnSpc>
                <a:spcPct val="90000"/>
              </a:lnSpc>
            </a:pPr>
            <a:r>
              <a:rPr lang="en-US" sz="2800" dirty="0"/>
              <a:t>Percepts ?</a:t>
            </a:r>
          </a:p>
          <a:p>
            <a:pPr>
              <a:lnSpc>
                <a:spcPct val="90000"/>
              </a:lnSpc>
            </a:pPr>
            <a:r>
              <a:rPr lang="en-US" sz="2800" dirty="0"/>
              <a:t>Sensors?</a:t>
            </a:r>
          </a:p>
          <a:p>
            <a:pPr>
              <a:lnSpc>
                <a:spcPct val="90000"/>
              </a:lnSpc>
            </a:pPr>
            <a:r>
              <a:rPr lang="en-US" sz="2800" dirty="0"/>
              <a:t>Effectors ?</a:t>
            </a:r>
          </a:p>
          <a:p>
            <a:pPr>
              <a:lnSpc>
                <a:spcPct val="90000"/>
              </a:lnSpc>
            </a:pPr>
            <a:r>
              <a:rPr lang="en-US" sz="2800" dirty="0"/>
              <a:t>Actions ?</a:t>
            </a:r>
          </a:p>
          <a:p>
            <a:pPr>
              <a:lnSpc>
                <a:spcPct val="90000"/>
              </a:lnSpc>
            </a:pPr>
            <a:r>
              <a:rPr lang="en-US" sz="2800" dirty="0"/>
              <a:t>Environment:  Freeway</a:t>
            </a:r>
          </a:p>
        </p:txBody>
      </p:sp>
      <p:sp>
        <p:nvSpPr>
          <p:cNvPr id="31749" name="Rectangle 4"/>
          <p:cNvSpPr>
            <a:spLocks noChangeArrowheads="1"/>
          </p:cNvSpPr>
          <p:nvPr/>
        </p:nvSpPr>
        <p:spPr bwMode="auto">
          <a:xfrm>
            <a:off x="650240" y="5527040"/>
            <a:ext cx="11632071" cy="3576320"/>
          </a:xfrm>
          <a:prstGeom prst="rect">
            <a:avLst/>
          </a:prstGeom>
          <a:solidFill>
            <a:srgbClr val="DDDDDD"/>
          </a:solidFill>
          <a:ln w="9525">
            <a:solidFill>
              <a:schemeClr val="tx1"/>
            </a:solidFill>
            <a:miter lim="800000"/>
            <a:headEnd/>
            <a:tailEnd/>
          </a:ln>
        </p:spPr>
        <p:txBody>
          <a:bodyPr lIns="130046" tIns="65023" rIns="130046" bIns="65023">
            <a:prstTxWarp prst="textNoShape">
              <a:avLst/>
            </a:prstTxWarp>
          </a:bodyPr>
          <a:lstStyle/>
          <a:p>
            <a:pPr marL="487672" indent="-487672">
              <a:lnSpc>
                <a:spcPct val="90000"/>
              </a:lnSpc>
              <a:spcBef>
                <a:spcPct val="20000"/>
              </a:spcBef>
              <a:buClr>
                <a:schemeClr val="tx1"/>
              </a:buClr>
            </a:pPr>
            <a:endParaRPr kumimoji="1" lang="en-US" sz="700" dirty="0">
              <a:latin typeface="Tahoma" charset="0"/>
            </a:endParaRPr>
          </a:p>
          <a:p>
            <a:pPr marL="487672" indent="-487672">
              <a:lnSpc>
                <a:spcPct val="90000"/>
              </a:lnSpc>
              <a:spcBef>
                <a:spcPct val="20000"/>
              </a:spcBef>
              <a:buClr>
                <a:schemeClr val="tx1"/>
              </a:buClr>
            </a:pPr>
            <a:r>
              <a:rPr kumimoji="1" lang="en-US" sz="2800" dirty="0">
                <a:latin typeface="Tahoma" charset="0"/>
              </a:rPr>
              <a:t>Lane Keeping Agent (LKA)</a:t>
            </a:r>
          </a:p>
          <a:p>
            <a:pPr marL="487672" indent="-487672">
              <a:lnSpc>
                <a:spcPct val="90000"/>
              </a:lnSpc>
              <a:spcBef>
                <a:spcPct val="20000"/>
              </a:spcBef>
              <a:buClr>
                <a:schemeClr val="tx1"/>
              </a:buClr>
              <a:buFontTx/>
              <a:buChar char="•"/>
            </a:pPr>
            <a:r>
              <a:rPr kumimoji="1" lang="en-US" sz="2800" dirty="0">
                <a:latin typeface="Tahoma" charset="0"/>
              </a:rPr>
              <a:t>Goals:	  Stay in current lane</a:t>
            </a:r>
          </a:p>
          <a:p>
            <a:pPr marL="487672" indent="-487672">
              <a:lnSpc>
                <a:spcPct val="90000"/>
              </a:lnSpc>
              <a:spcBef>
                <a:spcPct val="20000"/>
              </a:spcBef>
              <a:buClr>
                <a:schemeClr val="tx1"/>
              </a:buClr>
              <a:buFontTx/>
              <a:buChar char="•"/>
            </a:pPr>
            <a:r>
              <a:rPr kumimoji="1" lang="en-US" sz="2800" dirty="0">
                <a:latin typeface="Tahoma" charset="0"/>
              </a:rPr>
              <a:t>Percepts ?</a:t>
            </a:r>
          </a:p>
          <a:p>
            <a:pPr marL="487672" indent="-487672">
              <a:lnSpc>
                <a:spcPct val="90000"/>
              </a:lnSpc>
              <a:spcBef>
                <a:spcPct val="20000"/>
              </a:spcBef>
              <a:buClr>
                <a:schemeClr val="tx1"/>
              </a:buClr>
              <a:buFontTx/>
              <a:buChar char="•"/>
            </a:pPr>
            <a:r>
              <a:rPr kumimoji="1" lang="en-US" sz="2800" dirty="0">
                <a:latin typeface="Tahoma" charset="0"/>
              </a:rPr>
              <a:t>Sensors?</a:t>
            </a:r>
          </a:p>
          <a:p>
            <a:pPr marL="487672" indent="-487672">
              <a:lnSpc>
                <a:spcPct val="90000"/>
              </a:lnSpc>
              <a:spcBef>
                <a:spcPct val="20000"/>
              </a:spcBef>
              <a:buClr>
                <a:schemeClr val="tx1"/>
              </a:buClr>
              <a:buFontTx/>
              <a:buChar char="•"/>
            </a:pPr>
            <a:r>
              <a:rPr kumimoji="1" lang="en-US" sz="2800" dirty="0">
                <a:latin typeface="Tahoma" charset="0"/>
              </a:rPr>
              <a:t>Effectors ?</a:t>
            </a:r>
          </a:p>
          <a:p>
            <a:pPr marL="487672" indent="-487672">
              <a:lnSpc>
                <a:spcPct val="90000"/>
              </a:lnSpc>
              <a:spcBef>
                <a:spcPct val="20000"/>
              </a:spcBef>
              <a:buClr>
                <a:schemeClr val="tx1"/>
              </a:buClr>
              <a:buFontTx/>
              <a:buChar char="•"/>
            </a:pPr>
            <a:r>
              <a:rPr kumimoji="1" lang="en-US" sz="2800" dirty="0">
                <a:latin typeface="Tahoma" charset="0"/>
              </a:rPr>
              <a:t>Actions ?</a:t>
            </a:r>
          </a:p>
          <a:p>
            <a:pPr marL="487672" indent="-487672">
              <a:lnSpc>
                <a:spcPct val="90000"/>
              </a:lnSpc>
              <a:spcBef>
                <a:spcPct val="20000"/>
              </a:spcBef>
              <a:buClr>
                <a:schemeClr val="tx1"/>
              </a:buClr>
              <a:buFontTx/>
              <a:buChar char="•"/>
            </a:pPr>
            <a:r>
              <a:rPr kumimoji="1" lang="en-US" sz="2800" dirty="0">
                <a:latin typeface="Tahoma" charset="0"/>
              </a:rPr>
              <a:t>Environment:  Freeway</a:t>
            </a:r>
          </a:p>
        </p:txBody>
      </p:sp>
      <p:sp>
        <p:nvSpPr>
          <p:cNvPr id="31750" name="Slide Number Placeholder 6"/>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CB8F17FE-6757-1F48-9A0D-4BE3CEF98B66}" type="slidenum">
              <a:rPr lang="en-US" smtClean="0"/>
              <a:pPr/>
              <a:t>59</a:t>
            </a:fld>
            <a:endParaRPr lang="en-US"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Vocareum.com</a:t>
            </a:r>
            <a:endParaRPr lang="en-US" dirty="0"/>
          </a:p>
        </p:txBody>
      </p:sp>
      <p:sp>
        <p:nvSpPr>
          <p:cNvPr id="4" name="Slide Number Placeholder 3"/>
          <p:cNvSpPr>
            <a:spLocks noGrp="1"/>
          </p:cNvSpPr>
          <p:nvPr>
            <p:ph type="sldNum" sz="quarter" idx="10"/>
          </p:nvPr>
        </p:nvSpPr>
        <p:spPr/>
        <p:txBody>
          <a:bodyPr/>
          <a:lstStyle/>
          <a:p>
            <a:fld id="{0A17526F-175A-6C48-9174-B04A91FA1515}" type="slidenum">
              <a:rPr lang="en-US" smtClean="0"/>
              <a:pPr/>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2800" y="457199"/>
            <a:ext cx="6684963" cy="621252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 y="6978133"/>
            <a:ext cx="11142615" cy="2623067"/>
          </a:xfrm>
          <a:prstGeom prst="rect">
            <a:avLst/>
          </a:prstGeom>
        </p:spPr>
      </p:pic>
      <p:sp>
        <p:nvSpPr>
          <p:cNvPr id="3" name="TextBox 2"/>
          <p:cNvSpPr txBox="1"/>
          <p:nvPr/>
        </p:nvSpPr>
        <p:spPr>
          <a:xfrm>
            <a:off x="409407" y="2743200"/>
            <a:ext cx="4257897" cy="1569660"/>
          </a:xfrm>
          <a:prstGeom prst="rect">
            <a:avLst/>
          </a:prstGeom>
          <a:noFill/>
        </p:spPr>
        <p:txBody>
          <a:bodyPr wrap="none" rtlCol="0">
            <a:spAutoFit/>
          </a:bodyPr>
          <a:lstStyle/>
          <a:p>
            <a:r>
              <a:rPr lang="en-US" sz="2400" dirty="0" smtClean="0">
                <a:solidFill>
                  <a:srgbClr val="FF0000"/>
                </a:solidFill>
              </a:rPr>
              <a:t>Note: this was as of September</a:t>
            </a:r>
          </a:p>
          <a:p>
            <a:r>
              <a:rPr lang="en-US" sz="2400" dirty="0" smtClean="0">
                <a:solidFill>
                  <a:srgbClr val="FF0000"/>
                </a:solidFill>
              </a:rPr>
              <a:t>2016. Updated compilers may be</a:t>
            </a:r>
          </a:p>
          <a:p>
            <a:r>
              <a:rPr lang="en-US" sz="2400" dirty="0">
                <a:solidFill>
                  <a:srgbClr val="FF0000"/>
                </a:solidFill>
              </a:rPr>
              <a:t>a</a:t>
            </a:r>
            <a:r>
              <a:rPr lang="en-US" sz="2400" dirty="0" smtClean="0">
                <a:solidFill>
                  <a:srgbClr val="FF0000"/>
                </a:solidFill>
              </a:rPr>
              <a:t>vailable by the time HW1 is</a:t>
            </a:r>
          </a:p>
          <a:p>
            <a:r>
              <a:rPr lang="en-US" sz="2400" dirty="0">
                <a:solidFill>
                  <a:srgbClr val="FF0000"/>
                </a:solidFill>
              </a:rPr>
              <a:t>r</a:t>
            </a:r>
            <a:r>
              <a:rPr lang="en-US" sz="2400" dirty="0" smtClean="0">
                <a:solidFill>
                  <a:srgbClr val="FF0000"/>
                </a:solidFill>
              </a:rPr>
              <a:t>eleased.</a:t>
            </a:r>
            <a:endParaRPr lang="en-US" sz="2400" dirty="0">
              <a:solidFill>
                <a:srgbClr val="FF0000"/>
              </a:solidFill>
            </a:endParaRPr>
          </a:p>
        </p:txBody>
      </p:sp>
    </p:spTree>
    <p:extLst>
      <p:ext uri="{BB962C8B-B14F-4D97-AF65-F5344CB8AC3E}">
        <p14:creationId xmlns:p14="http://schemas.microsoft.com/office/powerpoint/2010/main" val="153994243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a:t>Interacting Agents</a:t>
            </a:r>
          </a:p>
        </p:txBody>
      </p:sp>
      <p:sp>
        <p:nvSpPr>
          <p:cNvPr id="32772" name="Rectangle 3"/>
          <p:cNvSpPr>
            <a:spLocks noGrp="1" noChangeArrowheads="1"/>
          </p:cNvSpPr>
          <p:nvPr>
            <p:ph type="body" idx="1"/>
          </p:nvPr>
        </p:nvSpPr>
        <p:spPr>
          <a:xfrm>
            <a:off x="650240" y="1950720"/>
            <a:ext cx="12029440" cy="3576320"/>
          </a:xfrm>
          <a:ln>
            <a:solidFill>
              <a:schemeClr val="tx1"/>
            </a:solidFill>
          </a:ln>
        </p:spPr>
        <p:txBody>
          <a:bodyPr/>
          <a:lstStyle/>
          <a:p>
            <a:pPr>
              <a:lnSpc>
                <a:spcPct val="90000"/>
              </a:lnSpc>
              <a:buFontTx/>
              <a:buNone/>
            </a:pPr>
            <a:endParaRPr lang="en-US" sz="600" dirty="0"/>
          </a:p>
          <a:p>
            <a:pPr>
              <a:lnSpc>
                <a:spcPct val="90000"/>
              </a:lnSpc>
              <a:buFontTx/>
              <a:buNone/>
            </a:pPr>
            <a:r>
              <a:rPr lang="en-US" sz="2800" dirty="0"/>
              <a:t>Collision Avoidance Agent (CAA)</a:t>
            </a:r>
          </a:p>
          <a:p>
            <a:pPr>
              <a:lnSpc>
                <a:spcPct val="90000"/>
              </a:lnSpc>
            </a:pPr>
            <a:r>
              <a:rPr lang="en-US" sz="2800" dirty="0"/>
              <a:t>Goals:	 </a:t>
            </a:r>
            <a:r>
              <a:rPr lang="en-US" sz="2800" dirty="0" smtClean="0"/>
              <a:t> Avoid </a:t>
            </a:r>
            <a:r>
              <a:rPr lang="en-US" sz="2800" dirty="0"/>
              <a:t>running into obstacles</a:t>
            </a:r>
          </a:p>
          <a:p>
            <a:pPr>
              <a:lnSpc>
                <a:spcPct val="90000"/>
              </a:lnSpc>
            </a:pPr>
            <a:r>
              <a:rPr lang="en-US" sz="2800" dirty="0" smtClean="0"/>
              <a:t>Percepts:  Obstacle </a:t>
            </a:r>
            <a:r>
              <a:rPr lang="en-US" sz="2800" dirty="0"/>
              <a:t>distance, velocity, trajectory</a:t>
            </a:r>
          </a:p>
          <a:p>
            <a:pPr>
              <a:lnSpc>
                <a:spcPct val="90000"/>
              </a:lnSpc>
            </a:pPr>
            <a:r>
              <a:rPr lang="en-US" sz="2800" dirty="0"/>
              <a:t>Sensors:	  Vision, proximity sensing</a:t>
            </a:r>
          </a:p>
          <a:p>
            <a:pPr>
              <a:lnSpc>
                <a:spcPct val="90000"/>
              </a:lnSpc>
            </a:pPr>
            <a:r>
              <a:rPr lang="en-US" sz="2800" dirty="0"/>
              <a:t>Effectors</a:t>
            </a:r>
            <a:r>
              <a:rPr lang="en-US" sz="2800" dirty="0" smtClean="0"/>
              <a:t>:  </a:t>
            </a:r>
            <a:r>
              <a:rPr lang="en-US" sz="2800" dirty="0"/>
              <a:t>Steering Wheel, Accelerator, Brakes, Horn, Headlights</a:t>
            </a:r>
          </a:p>
          <a:p>
            <a:pPr>
              <a:lnSpc>
                <a:spcPct val="90000"/>
              </a:lnSpc>
            </a:pPr>
            <a:r>
              <a:rPr lang="en-US" sz="2800" dirty="0"/>
              <a:t>Actions:	  Steer, speed up, brake, blow horn, signal (headlights)</a:t>
            </a:r>
          </a:p>
          <a:p>
            <a:pPr>
              <a:lnSpc>
                <a:spcPct val="90000"/>
              </a:lnSpc>
            </a:pPr>
            <a:r>
              <a:rPr lang="en-US" sz="2800" dirty="0"/>
              <a:t>Environment:  Freeway 	</a:t>
            </a:r>
          </a:p>
        </p:txBody>
      </p:sp>
      <p:sp>
        <p:nvSpPr>
          <p:cNvPr id="32773" name="Rectangle 4"/>
          <p:cNvSpPr>
            <a:spLocks noChangeArrowheads="1"/>
          </p:cNvSpPr>
          <p:nvPr/>
        </p:nvSpPr>
        <p:spPr bwMode="auto">
          <a:xfrm>
            <a:off x="650240" y="5527040"/>
            <a:ext cx="12029440" cy="3576320"/>
          </a:xfrm>
          <a:prstGeom prst="rect">
            <a:avLst/>
          </a:prstGeom>
          <a:solidFill>
            <a:srgbClr val="DDDDDD"/>
          </a:solidFill>
          <a:ln w="9525">
            <a:solidFill>
              <a:schemeClr val="tx1"/>
            </a:solidFill>
            <a:miter lim="800000"/>
            <a:headEnd/>
            <a:tailEnd/>
          </a:ln>
        </p:spPr>
        <p:txBody>
          <a:bodyPr lIns="130046" tIns="65023" rIns="130046" bIns="65023">
            <a:prstTxWarp prst="textNoShape">
              <a:avLst/>
            </a:prstTxWarp>
          </a:bodyPr>
          <a:lstStyle/>
          <a:p>
            <a:pPr marL="487672" indent="-487672">
              <a:lnSpc>
                <a:spcPct val="90000"/>
              </a:lnSpc>
              <a:spcBef>
                <a:spcPct val="20000"/>
              </a:spcBef>
              <a:buClr>
                <a:schemeClr val="tx1"/>
              </a:buClr>
            </a:pPr>
            <a:endParaRPr kumimoji="1" lang="en-US" sz="700" dirty="0">
              <a:latin typeface="Tahoma" charset="0"/>
            </a:endParaRPr>
          </a:p>
          <a:p>
            <a:pPr marL="487672" indent="-487672">
              <a:lnSpc>
                <a:spcPct val="90000"/>
              </a:lnSpc>
              <a:spcBef>
                <a:spcPct val="20000"/>
              </a:spcBef>
              <a:buClr>
                <a:schemeClr val="tx1"/>
              </a:buClr>
            </a:pPr>
            <a:r>
              <a:rPr kumimoji="1" lang="en-US" sz="2800" dirty="0">
                <a:latin typeface="Tahoma" charset="0"/>
              </a:rPr>
              <a:t>Lane Keeping Agent (LKA)</a:t>
            </a:r>
          </a:p>
          <a:p>
            <a:pPr marL="487672" indent="-487672">
              <a:lnSpc>
                <a:spcPct val="90000"/>
              </a:lnSpc>
              <a:spcBef>
                <a:spcPct val="20000"/>
              </a:spcBef>
              <a:buClr>
                <a:schemeClr val="tx1"/>
              </a:buClr>
              <a:buFontTx/>
              <a:buChar char="•"/>
            </a:pPr>
            <a:r>
              <a:rPr kumimoji="1" lang="en-US" sz="2800" dirty="0">
                <a:latin typeface="Tahoma" charset="0"/>
              </a:rPr>
              <a:t>Goals:	 </a:t>
            </a:r>
            <a:r>
              <a:rPr kumimoji="1" lang="en-US" sz="2800" dirty="0" smtClean="0">
                <a:latin typeface="Tahoma" charset="0"/>
              </a:rPr>
              <a:t>  Stay </a:t>
            </a:r>
            <a:r>
              <a:rPr kumimoji="1" lang="en-US" sz="2800" dirty="0">
                <a:latin typeface="Tahoma" charset="0"/>
              </a:rPr>
              <a:t>in current lane</a:t>
            </a:r>
          </a:p>
          <a:p>
            <a:pPr marL="487672" indent="-487672">
              <a:lnSpc>
                <a:spcPct val="90000"/>
              </a:lnSpc>
              <a:spcBef>
                <a:spcPct val="20000"/>
              </a:spcBef>
              <a:buClr>
                <a:schemeClr val="tx1"/>
              </a:buClr>
              <a:buFontTx/>
              <a:buChar char="•"/>
            </a:pPr>
            <a:r>
              <a:rPr kumimoji="1" lang="en-US" sz="2800" dirty="0">
                <a:latin typeface="Tahoma" charset="0"/>
              </a:rPr>
              <a:t>Percepts</a:t>
            </a:r>
            <a:r>
              <a:rPr kumimoji="1" lang="en-US" sz="2800" dirty="0" smtClean="0">
                <a:latin typeface="Tahoma" charset="0"/>
              </a:rPr>
              <a:t>:  </a:t>
            </a:r>
            <a:r>
              <a:rPr kumimoji="1" lang="en-US" sz="2800" dirty="0">
                <a:latin typeface="Tahoma" charset="0"/>
              </a:rPr>
              <a:t>Lane center, lane boundaries</a:t>
            </a:r>
          </a:p>
          <a:p>
            <a:pPr marL="487672" indent="-487672">
              <a:lnSpc>
                <a:spcPct val="90000"/>
              </a:lnSpc>
              <a:spcBef>
                <a:spcPct val="20000"/>
              </a:spcBef>
              <a:buClr>
                <a:schemeClr val="tx1"/>
              </a:buClr>
              <a:buFontTx/>
              <a:buChar char="•"/>
            </a:pPr>
            <a:r>
              <a:rPr kumimoji="1" lang="en-US" sz="2800" dirty="0">
                <a:latin typeface="Tahoma" charset="0"/>
              </a:rPr>
              <a:t>Sensors</a:t>
            </a:r>
            <a:r>
              <a:rPr kumimoji="1" lang="en-US" sz="2800" dirty="0" smtClean="0">
                <a:latin typeface="Tahoma" charset="0"/>
              </a:rPr>
              <a:t>:   </a:t>
            </a:r>
            <a:r>
              <a:rPr kumimoji="1" lang="en-US" sz="2800" dirty="0">
                <a:latin typeface="Tahoma" charset="0"/>
              </a:rPr>
              <a:t>Vision</a:t>
            </a:r>
          </a:p>
          <a:p>
            <a:pPr marL="487672" indent="-487672">
              <a:lnSpc>
                <a:spcPct val="90000"/>
              </a:lnSpc>
              <a:spcBef>
                <a:spcPct val="20000"/>
              </a:spcBef>
              <a:buClr>
                <a:schemeClr val="tx1"/>
              </a:buClr>
              <a:buFontTx/>
              <a:buChar char="•"/>
            </a:pPr>
            <a:r>
              <a:rPr kumimoji="1" lang="en-US" sz="2800" dirty="0">
                <a:latin typeface="Tahoma" charset="0"/>
              </a:rPr>
              <a:t>Effectors</a:t>
            </a:r>
            <a:r>
              <a:rPr kumimoji="1" lang="en-US" sz="2800" dirty="0" smtClean="0">
                <a:latin typeface="Tahoma" charset="0"/>
              </a:rPr>
              <a:t>:  </a:t>
            </a:r>
            <a:r>
              <a:rPr kumimoji="1" lang="en-US" sz="2800" dirty="0">
                <a:latin typeface="Tahoma" charset="0"/>
              </a:rPr>
              <a:t>Steering Wheel, Accelerator, Brakes</a:t>
            </a:r>
          </a:p>
          <a:p>
            <a:pPr marL="487672" indent="-487672">
              <a:lnSpc>
                <a:spcPct val="90000"/>
              </a:lnSpc>
              <a:spcBef>
                <a:spcPct val="20000"/>
              </a:spcBef>
              <a:buClr>
                <a:schemeClr val="tx1"/>
              </a:buClr>
              <a:buFontTx/>
              <a:buChar char="•"/>
            </a:pPr>
            <a:r>
              <a:rPr kumimoji="1" lang="en-US" sz="2800" dirty="0">
                <a:latin typeface="Tahoma" charset="0"/>
              </a:rPr>
              <a:t>Actions:	</a:t>
            </a:r>
            <a:r>
              <a:rPr kumimoji="1" lang="en-US" sz="2800" dirty="0" smtClean="0">
                <a:latin typeface="Tahoma" charset="0"/>
              </a:rPr>
              <a:t>   </a:t>
            </a:r>
            <a:r>
              <a:rPr kumimoji="1" lang="en-US" sz="2800" dirty="0">
                <a:latin typeface="Tahoma" charset="0"/>
              </a:rPr>
              <a:t>Steer, speed up, brake</a:t>
            </a:r>
          </a:p>
          <a:p>
            <a:pPr marL="487672" indent="-487672">
              <a:lnSpc>
                <a:spcPct val="90000"/>
              </a:lnSpc>
              <a:spcBef>
                <a:spcPct val="20000"/>
              </a:spcBef>
              <a:buClr>
                <a:schemeClr val="tx1"/>
              </a:buClr>
              <a:buFontTx/>
              <a:buChar char="•"/>
            </a:pPr>
            <a:r>
              <a:rPr kumimoji="1" lang="en-US" sz="2800" dirty="0">
                <a:latin typeface="Tahoma" charset="0"/>
              </a:rPr>
              <a:t>Environment:  Freeway</a:t>
            </a:r>
          </a:p>
        </p:txBody>
      </p:sp>
      <p:sp>
        <p:nvSpPr>
          <p:cNvPr id="32774" name="Slide Number Placeholder 6"/>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4221BE67-3AB5-F44F-BA6C-C850AB6E0EE7}" type="slidenum">
              <a:rPr lang="en-US" smtClean="0"/>
              <a:pPr/>
              <a:t>60</a:t>
            </a:fld>
            <a:endParaRPr lang="en-US"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a:t>Conflict Resolution by Action Selection Agents</a:t>
            </a:r>
          </a:p>
        </p:txBody>
      </p:sp>
      <p:sp>
        <p:nvSpPr>
          <p:cNvPr id="33796" name="Rectangle 4"/>
          <p:cNvSpPr>
            <a:spLocks noGrp="1" noChangeArrowheads="1"/>
          </p:cNvSpPr>
          <p:nvPr>
            <p:ph type="body" idx="1"/>
          </p:nvPr>
        </p:nvSpPr>
        <p:spPr/>
        <p:txBody>
          <a:bodyPr/>
          <a:lstStyle/>
          <a:p>
            <a:endParaRPr lang="en-US"/>
          </a:p>
          <a:p>
            <a:endParaRPr lang="en-US"/>
          </a:p>
        </p:txBody>
      </p:sp>
      <p:sp>
        <p:nvSpPr>
          <p:cNvPr id="33797" name="Rectangle 5"/>
          <p:cNvSpPr>
            <a:spLocks noChangeArrowheads="1"/>
          </p:cNvSpPr>
          <p:nvPr/>
        </p:nvSpPr>
        <p:spPr bwMode="auto">
          <a:xfrm>
            <a:off x="866987" y="2059094"/>
            <a:ext cx="11632071" cy="6773333"/>
          </a:xfrm>
          <a:prstGeom prst="rect">
            <a:avLst/>
          </a:prstGeom>
          <a:noFill/>
          <a:ln w="9525">
            <a:noFill/>
            <a:miter lim="800000"/>
            <a:headEnd/>
            <a:tailEnd/>
          </a:ln>
        </p:spPr>
        <p:txBody>
          <a:bodyPr lIns="130046" tIns="65023" rIns="130046" bIns="65023">
            <a:prstTxWarp prst="textNoShape">
              <a:avLst/>
            </a:prstTxWarp>
          </a:bodyPr>
          <a:lstStyle/>
          <a:p>
            <a:pPr marL="487672" indent="-487672">
              <a:spcBef>
                <a:spcPct val="20000"/>
              </a:spcBef>
              <a:buClr>
                <a:schemeClr val="tx1"/>
              </a:buClr>
              <a:buFontTx/>
              <a:buChar char="•"/>
            </a:pPr>
            <a:r>
              <a:rPr kumimoji="1" lang="en-US" b="1" dirty="0">
                <a:latin typeface="Tahoma" charset="0"/>
              </a:rPr>
              <a:t>Override:</a:t>
            </a:r>
            <a:r>
              <a:rPr kumimoji="1" lang="en-US" dirty="0">
                <a:latin typeface="Tahoma" charset="0"/>
              </a:rPr>
              <a:t> 	CAA overrides LKA</a:t>
            </a:r>
            <a:br>
              <a:rPr kumimoji="1" lang="en-US" dirty="0">
                <a:latin typeface="Tahoma" charset="0"/>
              </a:rPr>
            </a:br>
            <a:endParaRPr kumimoji="1" lang="en-US" dirty="0">
              <a:latin typeface="Tahoma" charset="0"/>
            </a:endParaRPr>
          </a:p>
          <a:p>
            <a:pPr marL="487672" indent="-487672">
              <a:spcBef>
                <a:spcPct val="20000"/>
              </a:spcBef>
              <a:buClr>
                <a:schemeClr val="tx1"/>
              </a:buClr>
              <a:buFontTx/>
              <a:buChar char="•"/>
            </a:pPr>
            <a:r>
              <a:rPr kumimoji="1" lang="en-US" b="1" dirty="0">
                <a:latin typeface="Tahoma" charset="0"/>
              </a:rPr>
              <a:t>Arbitrate:</a:t>
            </a:r>
            <a:r>
              <a:rPr kumimoji="1" lang="en-US" dirty="0">
                <a:latin typeface="Tahoma" charset="0"/>
              </a:rPr>
              <a:t> 	</a:t>
            </a:r>
            <a:r>
              <a:rPr kumimoji="1" lang="en-US" u="sng" dirty="0">
                <a:latin typeface="Tahoma" charset="0"/>
              </a:rPr>
              <a:t>if</a:t>
            </a:r>
            <a:r>
              <a:rPr kumimoji="1" lang="en-US" dirty="0">
                <a:latin typeface="Tahoma" charset="0"/>
              </a:rPr>
              <a:t> Obstacle is Close </a:t>
            </a:r>
            <a:r>
              <a:rPr kumimoji="1" lang="en-US" u="sng" dirty="0">
                <a:latin typeface="Tahoma" charset="0"/>
              </a:rPr>
              <a:t>then</a:t>
            </a:r>
            <a:r>
              <a:rPr kumimoji="1" lang="en-US" dirty="0">
                <a:latin typeface="Tahoma" charset="0"/>
              </a:rPr>
              <a:t> CAA</a:t>
            </a:r>
            <a:br>
              <a:rPr kumimoji="1" lang="en-US" dirty="0">
                <a:latin typeface="Tahoma" charset="0"/>
              </a:rPr>
            </a:br>
            <a:r>
              <a:rPr kumimoji="1" lang="en-US" dirty="0">
                <a:latin typeface="Tahoma" charset="0"/>
              </a:rPr>
              <a:t>			</a:t>
            </a:r>
            <a:r>
              <a:rPr kumimoji="1" lang="en-US" u="sng" dirty="0">
                <a:latin typeface="Tahoma" charset="0"/>
              </a:rPr>
              <a:t>else</a:t>
            </a:r>
            <a:r>
              <a:rPr kumimoji="1" lang="en-US" dirty="0">
                <a:latin typeface="Tahoma" charset="0"/>
              </a:rPr>
              <a:t> LKA</a:t>
            </a:r>
          </a:p>
          <a:p>
            <a:pPr marL="487672" indent="-487672">
              <a:spcBef>
                <a:spcPct val="20000"/>
              </a:spcBef>
              <a:buClr>
                <a:schemeClr val="tx1"/>
              </a:buClr>
              <a:buFontTx/>
              <a:buChar char="•"/>
            </a:pPr>
            <a:endParaRPr kumimoji="1" lang="en-US" b="1" dirty="0">
              <a:latin typeface="Tahoma" charset="0"/>
            </a:endParaRPr>
          </a:p>
          <a:p>
            <a:pPr marL="487672" indent="-487672">
              <a:spcBef>
                <a:spcPct val="20000"/>
              </a:spcBef>
              <a:buClr>
                <a:schemeClr val="tx1"/>
              </a:buClr>
              <a:buFontTx/>
              <a:buChar char="•"/>
            </a:pPr>
            <a:r>
              <a:rPr kumimoji="1" lang="en-US" b="1" dirty="0">
                <a:latin typeface="Tahoma" charset="0"/>
              </a:rPr>
              <a:t>Compromise:</a:t>
            </a:r>
            <a:r>
              <a:rPr kumimoji="1" lang="en-US" dirty="0">
                <a:latin typeface="Tahoma" charset="0"/>
              </a:rPr>
              <a:t> 	Choose action that satisfies both</a:t>
            </a:r>
            <a:br>
              <a:rPr kumimoji="1" lang="en-US" dirty="0">
                <a:latin typeface="Tahoma" charset="0"/>
              </a:rPr>
            </a:br>
            <a:r>
              <a:rPr kumimoji="1" lang="en-US" dirty="0">
                <a:latin typeface="Tahoma" charset="0"/>
              </a:rPr>
              <a:t>			agents</a:t>
            </a:r>
          </a:p>
          <a:p>
            <a:pPr marL="487672" indent="-487672">
              <a:spcBef>
                <a:spcPct val="20000"/>
              </a:spcBef>
              <a:buClr>
                <a:schemeClr val="tx1"/>
              </a:buClr>
              <a:buFontTx/>
              <a:buChar char="•"/>
            </a:pPr>
            <a:endParaRPr kumimoji="1" lang="en-US" dirty="0">
              <a:latin typeface="Tahoma" charset="0"/>
            </a:endParaRPr>
          </a:p>
          <a:p>
            <a:pPr marL="487672" indent="-487672">
              <a:spcBef>
                <a:spcPct val="20000"/>
              </a:spcBef>
              <a:buClr>
                <a:schemeClr val="tx1"/>
              </a:buClr>
              <a:buFontTx/>
              <a:buChar char="•"/>
            </a:pPr>
            <a:r>
              <a:rPr kumimoji="1" lang="en-US" dirty="0">
                <a:latin typeface="Tahoma" charset="0"/>
              </a:rPr>
              <a:t>Any combination of the above</a:t>
            </a:r>
          </a:p>
          <a:p>
            <a:pPr marL="487672" indent="-487672">
              <a:spcBef>
                <a:spcPct val="20000"/>
              </a:spcBef>
              <a:buClr>
                <a:schemeClr val="tx1"/>
              </a:buClr>
              <a:buFontTx/>
              <a:buChar char="•"/>
            </a:pPr>
            <a:endParaRPr kumimoji="1" lang="en-US" dirty="0">
              <a:latin typeface="Tahoma" charset="0"/>
            </a:endParaRPr>
          </a:p>
          <a:p>
            <a:pPr marL="487672" indent="-487672">
              <a:spcBef>
                <a:spcPct val="20000"/>
              </a:spcBef>
              <a:buClr>
                <a:schemeClr val="tx1"/>
              </a:buClr>
              <a:buFontTx/>
              <a:buChar char="•"/>
            </a:pPr>
            <a:r>
              <a:rPr kumimoji="1" lang="en-US" b="1" dirty="0">
                <a:latin typeface="Tahoma" charset="0"/>
              </a:rPr>
              <a:t>Challenges:</a:t>
            </a:r>
            <a:r>
              <a:rPr kumimoji="1" lang="en-US" dirty="0">
                <a:latin typeface="Tahoma" charset="0"/>
              </a:rPr>
              <a:t>	</a:t>
            </a:r>
            <a:r>
              <a:rPr kumimoji="1" lang="en-US" u="sng" dirty="0">
                <a:latin typeface="Tahoma" charset="0"/>
              </a:rPr>
              <a:t>Doing the right thing</a:t>
            </a:r>
          </a:p>
          <a:p>
            <a:pPr marL="487672" indent="-487672">
              <a:spcBef>
                <a:spcPct val="20000"/>
              </a:spcBef>
              <a:buClr>
                <a:schemeClr val="tx1"/>
              </a:buClr>
              <a:buFontTx/>
              <a:buChar char="•"/>
            </a:pPr>
            <a:endParaRPr kumimoji="1" lang="en-US" u="sng" dirty="0">
              <a:latin typeface="Tahoma" charset="0"/>
            </a:endParaRPr>
          </a:p>
          <a:p>
            <a:pPr marL="1056623" lvl="1" indent="-406394">
              <a:spcBef>
                <a:spcPct val="20000"/>
              </a:spcBef>
              <a:buClr>
                <a:schemeClr val="tx1"/>
              </a:buClr>
              <a:buFontTx/>
              <a:buChar char="•"/>
            </a:pPr>
            <a:endParaRPr kumimoji="1" lang="en-US" dirty="0">
              <a:latin typeface="Tahoma" charset="0"/>
            </a:endParaRPr>
          </a:p>
        </p:txBody>
      </p:sp>
      <p:sp>
        <p:nvSpPr>
          <p:cNvPr id="33798" name="Slide Number Placeholder 6"/>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1CA5F589-3D88-444F-92F0-4109AA4070ED}" type="slidenum">
              <a:rPr lang="en-US" smtClean="0"/>
              <a:pPr/>
              <a:t>61</a:t>
            </a:fld>
            <a:endParaRPr lang="en-US"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en-US"/>
              <a:t>The Right Thing = The Rational Action</a:t>
            </a:r>
          </a:p>
        </p:txBody>
      </p:sp>
      <p:sp>
        <p:nvSpPr>
          <p:cNvPr id="34820" name="Rectangle 3"/>
          <p:cNvSpPr>
            <a:spLocks noGrp="1" noChangeArrowheads="1"/>
          </p:cNvSpPr>
          <p:nvPr>
            <p:ph type="body" idx="1"/>
          </p:nvPr>
        </p:nvSpPr>
        <p:spPr/>
        <p:txBody>
          <a:bodyPr/>
          <a:lstStyle/>
          <a:p>
            <a:r>
              <a:rPr lang="en-US" sz="3400" b="1" dirty="0"/>
              <a:t>Rational Action:</a:t>
            </a:r>
            <a:r>
              <a:rPr lang="en-US" sz="3400" dirty="0"/>
              <a:t> The action that maximizes the expected value of the performance measure </a:t>
            </a:r>
            <a:r>
              <a:rPr lang="en-US" sz="3400" u="sng" dirty="0"/>
              <a:t>given the percept sequence to date</a:t>
            </a:r>
          </a:p>
          <a:p>
            <a:endParaRPr lang="en-US" sz="3400" dirty="0"/>
          </a:p>
          <a:p>
            <a:pPr lvl="1"/>
            <a:r>
              <a:rPr lang="en-US" sz="2800" dirty="0"/>
              <a:t>Rational = Best ?</a:t>
            </a:r>
          </a:p>
          <a:p>
            <a:pPr lvl="1"/>
            <a:r>
              <a:rPr lang="en-US" sz="2800" dirty="0"/>
              <a:t>Rational = Optimal ?</a:t>
            </a:r>
          </a:p>
          <a:p>
            <a:pPr lvl="1"/>
            <a:r>
              <a:rPr lang="en-US" sz="2800" dirty="0"/>
              <a:t>Rational = Omniscience ? 	</a:t>
            </a:r>
          </a:p>
          <a:p>
            <a:pPr lvl="1"/>
            <a:r>
              <a:rPr lang="en-US" sz="2800" dirty="0"/>
              <a:t>Rational = Clairvoyant ?</a:t>
            </a:r>
          </a:p>
          <a:p>
            <a:pPr lvl="1"/>
            <a:r>
              <a:rPr lang="en-US" sz="2800" dirty="0"/>
              <a:t>Rational = Successful ?</a:t>
            </a:r>
          </a:p>
        </p:txBody>
      </p:sp>
      <p:sp>
        <p:nvSpPr>
          <p:cNvPr id="34821"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30F09C07-6ACD-8A46-BECB-3CE0FE9B1E0A}" type="slidenum">
              <a:rPr lang="en-US" smtClean="0"/>
              <a:pPr/>
              <a:t>62</a:t>
            </a:fld>
            <a:endParaRPr lang="en-US"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a:t>The Right Thing = The Rational Action</a:t>
            </a:r>
          </a:p>
        </p:txBody>
      </p:sp>
      <p:sp>
        <p:nvSpPr>
          <p:cNvPr id="35844" name="Rectangle 3"/>
          <p:cNvSpPr>
            <a:spLocks noGrp="1" noChangeArrowheads="1"/>
          </p:cNvSpPr>
          <p:nvPr>
            <p:ph type="body" idx="1"/>
          </p:nvPr>
        </p:nvSpPr>
        <p:spPr>
          <a:xfrm>
            <a:off x="650240" y="1842347"/>
            <a:ext cx="11704320" cy="6773333"/>
          </a:xfrm>
        </p:spPr>
        <p:txBody>
          <a:bodyPr/>
          <a:lstStyle/>
          <a:p>
            <a:r>
              <a:rPr lang="en-US" sz="3400" b="1" dirty="0"/>
              <a:t>Rational Action:</a:t>
            </a:r>
            <a:r>
              <a:rPr lang="en-US" sz="3400" dirty="0"/>
              <a:t> The action that maximizes the expected value of the performance measure </a:t>
            </a:r>
            <a:r>
              <a:rPr lang="en-US" sz="3400" u="sng" dirty="0"/>
              <a:t>given the percept sequence to date</a:t>
            </a:r>
          </a:p>
          <a:p>
            <a:endParaRPr lang="en-US" sz="3400" dirty="0"/>
          </a:p>
          <a:p>
            <a:pPr lvl="1"/>
            <a:r>
              <a:rPr lang="en-US" sz="2800" dirty="0"/>
              <a:t>Rational = Best		Yes, to the best of its knowledge</a:t>
            </a:r>
          </a:p>
          <a:p>
            <a:pPr lvl="1"/>
            <a:r>
              <a:rPr lang="en-US" sz="2800" dirty="0"/>
              <a:t>Rational = Optimal  	Yes, to the best of its abilities (incl.</a:t>
            </a:r>
          </a:p>
          <a:p>
            <a:pPr lvl="1"/>
            <a:r>
              <a:rPr lang="en-US" sz="2800" dirty="0"/>
              <a:t>Rational </a:t>
            </a:r>
            <a:r>
              <a:rPr lang="en-US" sz="2800" dirty="0" err="1">
                <a:sym typeface="Symbol" charset="2"/>
              </a:rPr>
              <a:t></a:t>
            </a:r>
            <a:r>
              <a:rPr lang="en-US" sz="2800" dirty="0"/>
              <a:t> Omniscience 			           its constraints)</a:t>
            </a:r>
          </a:p>
          <a:p>
            <a:pPr lvl="1"/>
            <a:r>
              <a:rPr lang="en-US" sz="2800" dirty="0"/>
              <a:t>Rational </a:t>
            </a:r>
            <a:r>
              <a:rPr lang="en-US" sz="2800" dirty="0" err="1">
                <a:sym typeface="Symbol" charset="2"/>
              </a:rPr>
              <a:t></a:t>
            </a:r>
            <a:r>
              <a:rPr lang="en-US" sz="2800" dirty="0"/>
              <a:t> Clairvoyant </a:t>
            </a:r>
          </a:p>
          <a:p>
            <a:pPr lvl="1"/>
            <a:r>
              <a:rPr lang="en-US" sz="2800" dirty="0"/>
              <a:t>Rational </a:t>
            </a:r>
            <a:r>
              <a:rPr lang="en-US" sz="2800" dirty="0" err="1">
                <a:sym typeface="Symbol" charset="2"/>
              </a:rPr>
              <a:t></a:t>
            </a:r>
            <a:r>
              <a:rPr lang="en-US" sz="2800" dirty="0"/>
              <a:t> Successful </a:t>
            </a:r>
          </a:p>
        </p:txBody>
      </p:sp>
      <p:sp>
        <p:nvSpPr>
          <p:cNvPr id="35845"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CCA2B491-C291-9E4D-9FFE-06840338438B}" type="slidenum">
              <a:rPr lang="en-US" smtClean="0"/>
              <a:pPr/>
              <a:t>63</a:t>
            </a:fld>
            <a:endParaRPr lang="en-US"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a:t>Behavior and performance of IAs</a:t>
            </a:r>
          </a:p>
        </p:txBody>
      </p:sp>
      <p:sp>
        <p:nvSpPr>
          <p:cNvPr id="36868" name="Rectangle 3"/>
          <p:cNvSpPr>
            <a:spLocks noGrp="1" noChangeArrowheads="1"/>
          </p:cNvSpPr>
          <p:nvPr>
            <p:ph type="body" idx="1"/>
          </p:nvPr>
        </p:nvSpPr>
        <p:spPr>
          <a:xfrm>
            <a:off x="650240" y="1842347"/>
            <a:ext cx="12029440" cy="6773333"/>
          </a:xfrm>
        </p:spPr>
        <p:txBody>
          <a:bodyPr/>
          <a:lstStyle/>
          <a:p>
            <a:r>
              <a:rPr lang="en-US" sz="3400" b="1" dirty="0"/>
              <a:t>Perception</a:t>
            </a:r>
            <a:r>
              <a:rPr lang="en-US" sz="3400" dirty="0"/>
              <a:t> (sequence) to </a:t>
            </a:r>
            <a:r>
              <a:rPr lang="en-US" sz="3400" b="1" dirty="0"/>
              <a:t>Action</a:t>
            </a:r>
            <a:r>
              <a:rPr lang="en-US" sz="3400" dirty="0"/>
              <a:t> </a:t>
            </a:r>
            <a:r>
              <a:rPr lang="en-US" sz="3400" b="1" dirty="0"/>
              <a:t>Mapping:</a:t>
            </a:r>
            <a:r>
              <a:rPr lang="en-US" sz="3400" dirty="0"/>
              <a:t> </a:t>
            </a:r>
            <a:r>
              <a:rPr lang="en-US" sz="3400" i="1" dirty="0" err="1"/>
              <a:t>f</a:t>
            </a:r>
            <a:r>
              <a:rPr lang="en-US" sz="3400" i="1" dirty="0"/>
              <a:t> </a:t>
            </a:r>
            <a:r>
              <a:rPr lang="en-US" sz="3400" dirty="0"/>
              <a:t>: </a:t>
            </a:r>
            <a:r>
              <a:rPr lang="en-US" sz="3400" dirty="0">
                <a:latin typeface="Lucida Calligraphy" charset="0"/>
              </a:rPr>
              <a:t>P</a:t>
            </a:r>
            <a:r>
              <a:rPr lang="en-US" sz="3400" dirty="0"/>
              <a:t>* </a:t>
            </a:r>
            <a:r>
              <a:rPr lang="en-US" sz="3400" dirty="0" err="1">
                <a:sym typeface="Symbol" charset="2"/>
              </a:rPr>
              <a:t></a:t>
            </a:r>
            <a:r>
              <a:rPr lang="en-US" sz="3400" dirty="0">
                <a:sym typeface="Symbol" charset="2"/>
              </a:rPr>
              <a:t> </a:t>
            </a:r>
            <a:r>
              <a:rPr lang="en-US" sz="3400" dirty="0"/>
              <a:t> </a:t>
            </a:r>
            <a:r>
              <a:rPr lang="en-US" sz="3400" dirty="0">
                <a:latin typeface="Lucida Calligraphy" charset="0"/>
              </a:rPr>
              <a:t>A</a:t>
            </a:r>
          </a:p>
          <a:p>
            <a:pPr lvl="1"/>
            <a:r>
              <a:rPr lang="en-US" sz="2800" b="1" dirty="0"/>
              <a:t>Ideal mapping: </a:t>
            </a:r>
            <a:r>
              <a:rPr lang="en-US" sz="2800" dirty="0"/>
              <a:t>specifies which actions an agent ought to take at any point in time</a:t>
            </a:r>
          </a:p>
          <a:p>
            <a:pPr lvl="1"/>
            <a:r>
              <a:rPr lang="en-US" sz="2800" b="1" dirty="0" smtClean="0"/>
              <a:t>Implementation:</a:t>
            </a:r>
            <a:r>
              <a:rPr lang="en-US" sz="2800" dirty="0" smtClean="0"/>
              <a:t> </a:t>
            </a:r>
            <a:r>
              <a:rPr lang="en-US" sz="2800" dirty="0"/>
              <a:t>Look-Up-Table, Closed Form, </a:t>
            </a:r>
            <a:r>
              <a:rPr lang="en-US" sz="2800" dirty="0" smtClean="0"/>
              <a:t>Algorithm, etc</a:t>
            </a:r>
            <a:r>
              <a:rPr lang="en-US" sz="2800" dirty="0"/>
              <a:t>. </a:t>
            </a:r>
            <a:endParaRPr lang="en-US" sz="2800" b="1" dirty="0"/>
          </a:p>
          <a:p>
            <a:pPr lvl="1"/>
            <a:endParaRPr lang="en-US" sz="2800" dirty="0">
              <a:latin typeface="Lucida Calligraphy" charset="0"/>
            </a:endParaRPr>
          </a:p>
          <a:p>
            <a:r>
              <a:rPr lang="en-US" sz="3400" b="1" dirty="0"/>
              <a:t>Performance measure: </a:t>
            </a:r>
            <a:r>
              <a:rPr lang="en-US" sz="3400" dirty="0"/>
              <a:t>a </a:t>
            </a:r>
            <a:r>
              <a:rPr lang="en-US" sz="3400" i="1" dirty="0"/>
              <a:t>subjective</a:t>
            </a:r>
            <a:r>
              <a:rPr lang="en-US" sz="3400" b="1" i="1" dirty="0"/>
              <a:t> </a:t>
            </a:r>
            <a:r>
              <a:rPr lang="en-US" sz="3400" dirty="0"/>
              <a:t>measure</a:t>
            </a:r>
            <a:r>
              <a:rPr lang="en-US" sz="3400" b="1" i="1" dirty="0"/>
              <a:t> </a:t>
            </a:r>
            <a:r>
              <a:rPr lang="en-US" sz="3400" dirty="0"/>
              <a:t>to characterize how successful an agent is (e.g., speed, power usage, accuracy, money, etc.)</a:t>
            </a:r>
          </a:p>
          <a:p>
            <a:pPr>
              <a:buFontTx/>
              <a:buNone/>
            </a:pPr>
            <a:r>
              <a:rPr lang="en-US" sz="3400" dirty="0"/>
              <a:t>  </a:t>
            </a:r>
          </a:p>
          <a:p>
            <a:r>
              <a:rPr lang="en-US" sz="3400" dirty="0"/>
              <a:t>(degree of)</a:t>
            </a:r>
            <a:r>
              <a:rPr lang="en-US" sz="3400" b="1" dirty="0"/>
              <a:t> Autonomy: </a:t>
            </a:r>
            <a:r>
              <a:rPr lang="en-US" sz="3400" dirty="0"/>
              <a:t>to what extent is the agent able to make decisions and take actions on its own?</a:t>
            </a:r>
            <a:endParaRPr lang="en-US" sz="3400" b="1" dirty="0"/>
          </a:p>
        </p:txBody>
      </p:sp>
      <p:sp>
        <p:nvSpPr>
          <p:cNvPr id="36869"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AE381912-C589-7C4D-8EE9-02FE85BCA2FB}" type="slidenum">
              <a:rPr lang="en-US" smtClean="0"/>
              <a:pPr/>
              <a:t>64</a:t>
            </a:fld>
            <a:endParaRPr lang="en-US"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r>
              <a:rPr lang="en-US">
                <a:latin typeface="Tahoma" charset="0"/>
              </a:rPr>
              <a:t>Look up table</a:t>
            </a:r>
          </a:p>
        </p:txBody>
      </p:sp>
      <p:grpSp>
        <p:nvGrpSpPr>
          <p:cNvPr id="2" name="Group 27"/>
          <p:cNvGrpSpPr>
            <a:grpSpLocks/>
          </p:cNvGrpSpPr>
          <p:nvPr/>
        </p:nvGrpSpPr>
        <p:grpSpPr bwMode="auto">
          <a:xfrm>
            <a:off x="7599680" y="3467947"/>
            <a:ext cx="4953565" cy="2600960"/>
            <a:chOff x="3366" y="1536"/>
            <a:chExt cx="2194" cy="1152"/>
          </a:xfrm>
        </p:grpSpPr>
        <p:sp>
          <p:nvSpPr>
            <p:cNvPr id="37911" name="AutoShape 4"/>
            <p:cNvSpPr>
              <a:spLocks noChangeArrowheads="1"/>
            </p:cNvSpPr>
            <p:nvPr/>
          </p:nvSpPr>
          <p:spPr bwMode="auto">
            <a:xfrm>
              <a:off x="4032" y="2304"/>
              <a:ext cx="432" cy="384"/>
            </a:xfrm>
            <a:prstGeom prst="triangle">
              <a:avLst>
                <a:gd name="adj" fmla="val 50000"/>
              </a:avLst>
            </a:prstGeom>
            <a:solidFill>
              <a:srgbClr val="0066FF"/>
            </a:solidFill>
            <a:ln w="9525">
              <a:solidFill>
                <a:schemeClr val="tx1"/>
              </a:solidFill>
              <a:miter lim="800000"/>
              <a:headEnd/>
              <a:tailEnd/>
            </a:ln>
          </p:spPr>
          <p:txBody>
            <a:bodyPr wrap="none" anchor="ctr">
              <a:prstTxWarp prst="textNoShape">
                <a:avLst/>
              </a:prstTxWarp>
            </a:bodyPr>
            <a:lstStyle/>
            <a:p>
              <a:endParaRPr lang="en-US"/>
            </a:p>
          </p:txBody>
        </p:sp>
        <p:sp>
          <p:nvSpPr>
            <p:cNvPr id="37912" name="Line 5"/>
            <p:cNvSpPr>
              <a:spLocks noChangeShapeType="1"/>
            </p:cNvSpPr>
            <p:nvPr/>
          </p:nvSpPr>
          <p:spPr bwMode="auto">
            <a:xfrm>
              <a:off x="4248" y="1920"/>
              <a:ext cx="0" cy="384"/>
            </a:xfrm>
            <a:prstGeom prst="line">
              <a:avLst/>
            </a:prstGeom>
            <a:noFill/>
            <a:ln w="38100">
              <a:solidFill>
                <a:schemeClr val="tx1"/>
              </a:solidFill>
              <a:prstDash val="dash"/>
              <a:round/>
              <a:headEnd/>
              <a:tailEnd/>
            </a:ln>
          </p:spPr>
          <p:txBody>
            <a:bodyPr>
              <a:prstTxWarp prst="textNoShape">
                <a:avLst/>
              </a:prstTxWarp>
            </a:bodyPr>
            <a:lstStyle/>
            <a:p>
              <a:endParaRPr lang="en-US"/>
            </a:p>
          </p:txBody>
        </p:sp>
        <p:sp>
          <p:nvSpPr>
            <p:cNvPr id="37913" name="AutoShape 6"/>
            <p:cNvSpPr>
              <a:spLocks noChangeArrowheads="1"/>
            </p:cNvSpPr>
            <p:nvPr/>
          </p:nvSpPr>
          <p:spPr bwMode="auto">
            <a:xfrm>
              <a:off x="4200" y="1536"/>
              <a:ext cx="432" cy="384"/>
            </a:xfrm>
            <a:prstGeom prst="triangle">
              <a:avLst>
                <a:gd name="adj" fmla="val 50000"/>
              </a:avLst>
            </a:prstGeom>
            <a:solidFill>
              <a:srgbClr val="CC3300"/>
            </a:solidFill>
            <a:ln w="9525">
              <a:solidFill>
                <a:schemeClr val="tx1"/>
              </a:solidFill>
              <a:miter lim="800000"/>
              <a:headEnd/>
              <a:tailEnd/>
            </a:ln>
          </p:spPr>
          <p:txBody>
            <a:bodyPr wrap="none" anchor="ctr">
              <a:prstTxWarp prst="textNoShape">
                <a:avLst/>
              </a:prstTxWarp>
            </a:bodyPr>
            <a:lstStyle/>
            <a:p>
              <a:endParaRPr lang="en-US"/>
            </a:p>
          </p:txBody>
        </p:sp>
        <p:sp>
          <p:nvSpPr>
            <p:cNvPr id="37914" name="Text Box 7"/>
            <p:cNvSpPr txBox="1">
              <a:spLocks noChangeArrowheads="1"/>
            </p:cNvSpPr>
            <p:nvPr/>
          </p:nvSpPr>
          <p:spPr bwMode="auto">
            <a:xfrm>
              <a:off x="4478" y="2340"/>
              <a:ext cx="649" cy="314"/>
            </a:xfrm>
            <a:prstGeom prst="rect">
              <a:avLst/>
            </a:prstGeom>
            <a:noFill/>
            <a:ln w="9525">
              <a:noFill/>
              <a:miter lim="800000"/>
              <a:headEnd/>
              <a:tailEnd/>
            </a:ln>
          </p:spPr>
          <p:txBody>
            <a:bodyPr wrap="none">
              <a:prstTxWarp prst="textNoShape">
                <a:avLst/>
              </a:prstTxWarp>
              <a:spAutoFit/>
            </a:bodyPr>
            <a:lstStyle/>
            <a:p>
              <a:r>
                <a:rPr lang="en-US" sz="4000" dirty="0">
                  <a:latin typeface="Tahoma" charset="0"/>
                </a:rPr>
                <a:t>agent</a:t>
              </a:r>
            </a:p>
          </p:txBody>
        </p:sp>
        <p:sp>
          <p:nvSpPr>
            <p:cNvPr id="37915" name="Text Box 8"/>
            <p:cNvSpPr txBox="1">
              <a:spLocks noChangeArrowheads="1"/>
            </p:cNvSpPr>
            <p:nvPr/>
          </p:nvSpPr>
          <p:spPr bwMode="auto">
            <a:xfrm>
              <a:off x="4656" y="1642"/>
              <a:ext cx="904" cy="314"/>
            </a:xfrm>
            <a:prstGeom prst="rect">
              <a:avLst/>
            </a:prstGeom>
            <a:noFill/>
            <a:ln w="9525">
              <a:noFill/>
              <a:miter lim="800000"/>
              <a:headEnd/>
              <a:tailEnd/>
            </a:ln>
          </p:spPr>
          <p:txBody>
            <a:bodyPr wrap="none">
              <a:prstTxWarp prst="textNoShape">
                <a:avLst/>
              </a:prstTxWarp>
              <a:spAutoFit/>
            </a:bodyPr>
            <a:lstStyle/>
            <a:p>
              <a:r>
                <a:rPr lang="en-US" sz="4000" dirty="0">
                  <a:latin typeface="Tahoma" charset="0"/>
                </a:rPr>
                <a:t>obstacle</a:t>
              </a:r>
            </a:p>
          </p:txBody>
        </p:sp>
        <p:sp>
          <p:nvSpPr>
            <p:cNvPr id="37916" name="Text Box 9"/>
            <p:cNvSpPr txBox="1">
              <a:spLocks noChangeArrowheads="1"/>
            </p:cNvSpPr>
            <p:nvPr/>
          </p:nvSpPr>
          <p:spPr bwMode="auto">
            <a:xfrm>
              <a:off x="3366" y="1978"/>
              <a:ext cx="736" cy="314"/>
            </a:xfrm>
            <a:prstGeom prst="rect">
              <a:avLst/>
            </a:prstGeom>
            <a:noFill/>
            <a:ln w="9525">
              <a:noFill/>
              <a:miter lim="800000"/>
              <a:headEnd/>
              <a:tailEnd/>
            </a:ln>
          </p:spPr>
          <p:txBody>
            <a:bodyPr wrap="none">
              <a:prstTxWarp prst="textNoShape">
                <a:avLst/>
              </a:prstTxWarp>
              <a:spAutoFit/>
            </a:bodyPr>
            <a:lstStyle/>
            <a:p>
              <a:r>
                <a:rPr lang="en-US" sz="4000" dirty="0">
                  <a:latin typeface="Tahoma" charset="0"/>
                </a:rPr>
                <a:t>sensor</a:t>
              </a:r>
            </a:p>
          </p:txBody>
        </p:sp>
      </p:grpSp>
      <p:graphicFrame>
        <p:nvGraphicFramePr>
          <p:cNvPr id="106524" name="Group 28"/>
          <p:cNvGraphicFramePr>
            <a:graphicFrameLocks noGrp="1"/>
          </p:cNvGraphicFramePr>
          <p:nvPr>
            <p:ph sz="half" idx="2"/>
          </p:nvPr>
        </p:nvGraphicFramePr>
        <p:xfrm>
          <a:off x="866987" y="2167468"/>
          <a:ext cx="5707662" cy="6707857"/>
        </p:xfrm>
        <a:graphic>
          <a:graphicData uri="http://schemas.openxmlformats.org/drawingml/2006/table">
            <a:tbl>
              <a:tblPr/>
              <a:tblGrid>
                <a:gridCol w="2853831"/>
                <a:gridCol w="2853831"/>
              </a:tblGrid>
              <a:tr h="1627858">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sz="4000" b="1" i="0" u="none" strike="noStrike" cap="none" normalizeH="0" baseline="0">
                          <a:ln>
                            <a:noFill/>
                          </a:ln>
                          <a:solidFill>
                            <a:schemeClr val="tx1"/>
                          </a:solidFill>
                          <a:effectLst/>
                          <a:latin typeface="Tahoma" charset="0"/>
                        </a:rPr>
                        <a:t>Distance</a:t>
                      </a:r>
                    </a:p>
                  </a:txBody>
                  <a:tcPr marL="130048" marR="130048" marT="65024" marB="650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Tx/>
                        <a:buNone/>
                        <a:tabLst/>
                      </a:pPr>
                      <a:r>
                        <a:rPr kumimoji="1" lang="en-US" sz="4000" b="1" i="0" u="none" strike="noStrike" cap="none" normalizeH="0" baseline="0">
                          <a:ln>
                            <a:noFill/>
                          </a:ln>
                          <a:solidFill>
                            <a:schemeClr val="tx1"/>
                          </a:solidFill>
                          <a:effectLst/>
                          <a:latin typeface="Tahoma" charset="0"/>
                        </a:rPr>
                        <a:t>Action</a:t>
                      </a:r>
                    </a:p>
                  </a:txBody>
                  <a:tcPr marL="130048" marR="130048" marT="65024" marB="650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9333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3400" b="0" i="0" u="none" strike="noStrike" cap="none" normalizeH="0" baseline="0">
                          <a:ln>
                            <a:noFill/>
                          </a:ln>
                          <a:solidFill>
                            <a:schemeClr val="tx1"/>
                          </a:solidFill>
                          <a:effectLst/>
                          <a:latin typeface="Tahoma" charset="0"/>
                        </a:rPr>
                        <a:t>10</a:t>
                      </a: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3400" b="0" i="0" u="none" strike="noStrike" cap="none" normalizeH="0" baseline="0">
                          <a:ln>
                            <a:noFill/>
                          </a:ln>
                          <a:solidFill>
                            <a:schemeClr val="tx1"/>
                          </a:solidFill>
                          <a:effectLst/>
                          <a:latin typeface="Tahoma" charset="0"/>
                        </a:rPr>
                        <a:t>No action</a:t>
                      </a: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9333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3400" b="0" i="0" u="none" strike="noStrike" cap="none" normalizeH="0" baseline="0">
                          <a:ln>
                            <a:noFill/>
                          </a:ln>
                          <a:solidFill>
                            <a:schemeClr val="tx1"/>
                          </a:solidFill>
                          <a:effectLst/>
                          <a:latin typeface="Tahoma" charset="0"/>
                        </a:rPr>
                        <a:t>5</a:t>
                      </a: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3400" b="0" i="0" u="none" strike="noStrike" cap="none" normalizeH="0" baseline="0">
                          <a:ln>
                            <a:noFill/>
                          </a:ln>
                          <a:solidFill>
                            <a:schemeClr val="tx1"/>
                          </a:solidFill>
                          <a:effectLst/>
                          <a:latin typeface="Tahoma" charset="0"/>
                        </a:rPr>
                        <a:t>Turn left 30 degrees</a:t>
                      </a: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9333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3400" b="0" i="0" u="none" strike="noStrike" cap="none" normalizeH="0" baseline="0">
                          <a:ln>
                            <a:noFill/>
                          </a:ln>
                          <a:solidFill>
                            <a:schemeClr val="tx1"/>
                          </a:solidFill>
                          <a:effectLst/>
                          <a:latin typeface="Tahoma" charset="0"/>
                        </a:rPr>
                        <a:t>2</a:t>
                      </a: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3400" b="0" i="0" u="none" strike="noStrike" cap="none" normalizeH="0" baseline="0">
                          <a:ln>
                            <a:noFill/>
                          </a:ln>
                          <a:solidFill>
                            <a:schemeClr val="tx1"/>
                          </a:solidFill>
                          <a:effectLst/>
                          <a:latin typeface="Tahoma" charset="0"/>
                        </a:rPr>
                        <a:t>Stop</a:t>
                      </a: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7910" name="Slide Number Placeholder 28"/>
          <p:cNvSpPr>
            <a:spLocks noGrp="1"/>
          </p:cNvSpPr>
          <p:nvPr>
            <p:ph type="sldNum" sz="quarter" idx="12"/>
          </p:nvPr>
        </p:nvSpPr>
        <p:spPr>
          <a:noFill/>
        </p:spPr>
        <p:txBody>
          <a:bodyPr/>
          <a:lstStyle/>
          <a:p>
            <a:fld id="{C385F842-85A1-7D4D-A301-8F6F61DDE906}" type="slidenum">
              <a:rPr lang="en-US" smtClean="0"/>
              <a:pPr/>
              <a:t>65</a:t>
            </a:fld>
            <a:endParaRPr lang="en-US"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a:t>Closed form</a:t>
            </a:r>
          </a:p>
        </p:txBody>
      </p:sp>
      <p:sp>
        <p:nvSpPr>
          <p:cNvPr id="38916" name="Rectangle 3"/>
          <p:cNvSpPr>
            <a:spLocks noGrp="1" noChangeArrowheads="1"/>
          </p:cNvSpPr>
          <p:nvPr>
            <p:ph type="body" idx="1"/>
          </p:nvPr>
        </p:nvSpPr>
        <p:spPr/>
        <p:txBody>
          <a:bodyPr/>
          <a:lstStyle/>
          <a:p>
            <a:r>
              <a:rPr lang="en-US" sz="3200" dirty="0"/>
              <a:t>Output (degree of rotation) = </a:t>
            </a:r>
            <a:r>
              <a:rPr lang="en-US" sz="3200" dirty="0" err="1"/>
              <a:t>F(distance</a:t>
            </a:r>
            <a:r>
              <a:rPr lang="en-US" sz="3200" dirty="0"/>
              <a:t>)</a:t>
            </a:r>
          </a:p>
          <a:p>
            <a:endParaRPr lang="en-US" sz="3200" dirty="0"/>
          </a:p>
          <a:p>
            <a:r>
              <a:rPr lang="en-US" sz="3200" dirty="0"/>
              <a:t>E.g., </a:t>
            </a:r>
            <a:r>
              <a:rPr lang="en-US" sz="3200" dirty="0" err="1"/>
              <a:t>F(d</a:t>
            </a:r>
            <a:r>
              <a:rPr lang="en-US" sz="3200" dirty="0"/>
              <a:t>) = 10/d 	    (distance cannot be less than 1/10)</a:t>
            </a:r>
          </a:p>
        </p:txBody>
      </p:sp>
      <p:sp>
        <p:nvSpPr>
          <p:cNvPr id="38917"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DD0656DA-D545-044C-8F26-99444AE60B30}" type="slidenum">
              <a:rPr lang="en-US" smtClean="0"/>
              <a:pPr/>
              <a:t>66</a:t>
            </a:fld>
            <a:endParaRPr lang="en-US"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r>
              <a:rPr lang="en-US"/>
              <a:t>How is an Agent different from other software?</a:t>
            </a:r>
          </a:p>
        </p:txBody>
      </p:sp>
      <p:sp>
        <p:nvSpPr>
          <p:cNvPr id="39940" name="Rectangle 3"/>
          <p:cNvSpPr>
            <a:spLocks noGrp="1" noChangeArrowheads="1"/>
          </p:cNvSpPr>
          <p:nvPr>
            <p:ph type="body" idx="1"/>
          </p:nvPr>
        </p:nvSpPr>
        <p:spPr>
          <a:xfrm>
            <a:off x="650240" y="1842347"/>
            <a:ext cx="11632071" cy="7261013"/>
          </a:xfrm>
        </p:spPr>
        <p:txBody>
          <a:bodyPr/>
          <a:lstStyle/>
          <a:p>
            <a:endParaRPr lang="en-US" sz="2400" dirty="0"/>
          </a:p>
          <a:p>
            <a:r>
              <a:rPr lang="en-US" sz="2400" dirty="0"/>
              <a:t>Agents are </a:t>
            </a:r>
            <a:r>
              <a:rPr lang="en-US" sz="2400" b="1" dirty="0"/>
              <a:t>autonomous</a:t>
            </a:r>
            <a:r>
              <a:rPr lang="en-US" sz="2400" dirty="0"/>
              <a:t>, that is, they act on behalf of the user </a:t>
            </a:r>
          </a:p>
          <a:p>
            <a:endParaRPr lang="en-US" sz="2400" dirty="0"/>
          </a:p>
          <a:p>
            <a:r>
              <a:rPr lang="en-US" sz="2400" dirty="0"/>
              <a:t>Agents contain some level of </a:t>
            </a:r>
            <a:r>
              <a:rPr lang="en-US" sz="2400" b="1" dirty="0"/>
              <a:t>intelligence</a:t>
            </a:r>
            <a:r>
              <a:rPr lang="en-US" sz="2400" dirty="0"/>
              <a:t>, from fixed rules to learning engines that allow them to adapt to changes in the environment</a:t>
            </a:r>
          </a:p>
          <a:p>
            <a:endParaRPr lang="en-US" sz="2400" dirty="0"/>
          </a:p>
          <a:p>
            <a:r>
              <a:rPr lang="en-US" sz="2400" dirty="0"/>
              <a:t>Agents don't only act </a:t>
            </a:r>
            <a:r>
              <a:rPr lang="en-US" sz="2400" b="1" dirty="0"/>
              <a:t>reactively</a:t>
            </a:r>
            <a:r>
              <a:rPr lang="en-US" sz="2400" dirty="0"/>
              <a:t>, but sometimes also </a:t>
            </a:r>
            <a:r>
              <a:rPr lang="en-US" sz="2400" b="1" dirty="0" smtClean="0"/>
              <a:t>proactively</a:t>
            </a:r>
          </a:p>
          <a:p>
            <a:endParaRPr lang="en-US" sz="2400" dirty="0" smtClean="0"/>
          </a:p>
          <a:p>
            <a:r>
              <a:rPr lang="en-US" sz="2400" dirty="0" smtClean="0"/>
              <a:t>Agents have </a:t>
            </a:r>
            <a:r>
              <a:rPr lang="en-US" sz="2400" b="1" dirty="0" smtClean="0"/>
              <a:t>social ability</a:t>
            </a:r>
            <a:r>
              <a:rPr lang="en-US" sz="2400" dirty="0" smtClean="0"/>
              <a:t>, that is, they communicate with the user, the system, and other agents as required</a:t>
            </a:r>
          </a:p>
          <a:p>
            <a:endParaRPr lang="en-US" sz="2400" dirty="0" smtClean="0"/>
          </a:p>
          <a:p>
            <a:r>
              <a:rPr lang="en-US" sz="2400" dirty="0" smtClean="0"/>
              <a:t>Agents may also </a:t>
            </a:r>
            <a:r>
              <a:rPr lang="en-US" sz="2400" b="1" dirty="0" smtClean="0"/>
              <a:t>cooperate</a:t>
            </a:r>
            <a:r>
              <a:rPr lang="en-US" sz="2400" dirty="0" smtClean="0"/>
              <a:t> with other agents to carry out more complex tasks than they themselves can handle </a:t>
            </a:r>
          </a:p>
          <a:p>
            <a:endParaRPr lang="en-US" sz="2400" dirty="0" smtClean="0"/>
          </a:p>
          <a:p>
            <a:r>
              <a:rPr lang="en-US" sz="2400" dirty="0" smtClean="0"/>
              <a:t>Agents may </a:t>
            </a:r>
            <a:r>
              <a:rPr lang="en-US" sz="2400" b="1" dirty="0" smtClean="0"/>
              <a:t>migrate</a:t>
            </a:r>
            <a:r>
              <a:rPr lang="en-US" sz="2400" dirty="0" smtClean="0"/>
              <a:t> from one system to another to access remote resources or even to meet other agents</a:t>
            </a:r>
          </a:p>
          <a:p>
            <a:pPr>
              <a:buNone/>
            </a:pPr>
            <a:r>
              <a:rPr lang="en-US" sz="2400" dirty="0" smtClean="0"/>
              <a:t> </a:t>
            </a:r>
            <a:endParaRPr lang="en-US" sz="2400" dirty="0"/>
          </a:p>
        </p:txBody>
      </p:sp>
      <p:sp>
        <p:nvSpPr>
          <p:cNvPr id="39941"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4C34D4E8-DF79-2E41-B4DD-DC8A98B64E60}" type="slidenum">
              <a:rPr lang="en-US" smtClean="0"/>
              <a:pPr/>
              <a:t>67</a:t>
            </a:fld>
            <a:endParaRPr lang="en-US"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r>
              <a:rPr lang="en-US"/>
              <a:t>Environment Types</a:t>
            </a:r>
          </a:p>
        </p:txBody>
      </p:sp>
      <p:sp>
        <p:nvSpPr>
          <p:cNvPr id="41988" name="Rectangle 3"/>
          <p:cNvSpPr>
            <a:spLocks noGrp="1" noChangeArrowheads="1"/>
          </p:cNvSpPr>
          <p:nvPr>
            <p:ph type="body" idx="1"/>
          </p:nvPr>
        </p:nvSpPr>
        <p:spPr>
          <a:xfrm>
            <a:off x="541867" y="1950720"/>
            <a:ext cx="11632071" cy="6773333"/>
          </a:xfrm>
        </p:spPr>
        <p:txBody>
          <a:bodyPr/>
          <a:lstStyle/>
          <a:p>
            <a:r>
              <a:rPr lang="en-US" sz="4000" dirty="0"/>
              <a:t>Characteristics</a:t>
            </a:r>
          </a:p>
          <a:p>
            <a:pPr lvl="1"/>
            <a:r>
              <a:rPr lang="en-US" sz="3400" dirty="0"/>
              <a:t>Accessible vs. inaccessible</a:t>
            </a:r>
          </a:p>
          <a:p>
            <a:pPr lvl="1"/>
            <a:r>
              <a:rPr lang="en-US" sz="3400" dirty="0"/>
              <a:t>Deterministic vs. nondeterministic</a:t>
            </a:r>
          </a:p>
          <a:p>
            <a:pPr lvl="1"/>
            <a:r>
              <a:rPr lang="en-US" sz="3400" dirty="0"/>
              <a:t>Episodic vs. </a:t>
            </a:r>
            <a:r>
              <a:rPr lang="en-US" sz="3400" dirty="0" err="1"/>
              <a:t>nonepisodic</a:t>
            </a:r>
            <a:endParaRPr lang="en-US" sz="3400" dirty="0"/>
          </a:p>
          <a:p>
            <a:pPr lvl="1"/>
            <a:r>
              <a:rPr lang="en-US" sz="3400" dirty="0"/>
              <a:t>Hostile vs. friendly</a:t>
            </a:r>
          </a:p>
          <a:p>
            <a:pPr lvl="1"/>
            <a:r>
              <a:rPr lang="en-US" sz="3400" dirty="0"/>
              <a:t>Static vs. dynamic</a:t>
            </a:r>
          </a:p>
          <a:p>
            <a:pPr lvl="1"/>
            <a:r>
              <a:rPr lang="en-US" sz="3400" dirty="0"/>
              <a:t>Discrete vs. continuous </a:t>
            </a:r>
          </a:p>
          <a:p>
            <a:pPr lvl="1"/>
            <a:endParaRPr lang="en-US" sz="3400" dirty="0"/>
          </a:p>
          <a:p>
            <a:pPr lvl="1"/>
            <a:endParaRPr lang="en-US" sz="3400" dirty="0"/>
          </a:p>
        </p:txBody>
      </p:sp>
      <p:sp>
        <p:nvSpPr>
          <p:cNvPr id="41989"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E4619CD4-5F32-FB4E-A36B-D97EB8D6CD8F}" type="slidenum">
              <a:rPr lang="en-US" smtClean="0"/>
              <a:pPr/>
              <a:t>68</a:t>
            </a:fld>
            <a:endParaRPr lang="en-US"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r>
              <a:rPr lang="en-US"/>
              <a:t>Environment Types</a:t>
            </a:r>
          </a:p>
        </p:txBody>
      </p:sp>
      <p:sp>
        <p:nvSpPr>
          <p:cNvPr id="43012" name="Rectangle 3"/>
          <p:cNvSpPr>
            <a:spLocks noGrp="1" noChangeArrowheads="1"/>
          </p:cNvSpPr>
          <p:nvPr>
            <p:ph type="body" idx="1"/>
          </p:nvPr>
        </p:nvSpPr>
        <p:spPr>
          <a:xfrm>
            <a:off x="541867" y="1950720"/>
            <a:ext cx="11054080" cy="5852160"/>
          </a:xfrm>
        </p:spPr>
        <p:txBody>
          <a:bodyPr/>
          <a:lstStyle/>
          <a:p>
            <a:r>
              <a:rPr lang="en-US" sz="4000" dirty="0"/>
              <a:t>Characteristics</a:t>
            </a:r>
          </a:p>
          <a:p>
            <a:pPr lvl="1"/>
            <a:r>
              <a:rPr lang="en-US" sz="3400" dirty="0"/>
              <a:t>Accessible vs. inaccessible</a:t>
            </a:r>
          </a:p>
          <a:p>
            <a:pPr lvl="2"/>
            <a:r>
              <a:rPr lang="en-US" sz="2800" dirty="0"/>
              <a:t>Sensors give access to </a:t>
            </a:r>
            <a:r>
              <a:rPr lang="en-US" sz="2800" b="1" dirty="0">
                <a:solidFill>
                  <a:schemeClr val="hlink"/>
                </a:solidFill>
              </a:rPr>
              <a:t>complete</a:t>
            </a:r>
            <a:r>
              <a:rPr lang="en-US" sz="2800" dirty="0"/>
              <a:t> state of the environment.</a:t>
            </a:r>
          </a:p>
          <a:p>
            <a:pPr lvl="1"/>
            <a:endParaRPr lang="en-US" sz="2800" dirty="0"/>
          </a:p>
          <a:p>
            <a:pPr lvl="1"/>
            <a:r>
              <a:rPr lang="en-US" sz="3400" dirty="0"/>
              <a:t>Deterministic vs. nondeterministic</a:t>
            </a:r>
          </a:p>
          <a:p>
            <a:pPr lvl="2"/>
            <a:r>
              <a:rPr lang="en-US" sz="2800" dirty="0"/>
              <a:t>The next state can be determined based on the current state and the action.</a:t>
            </a:r>
          </a:p>
          <a:p>
            <a:pPr lvl="1"/>
            <a:endParaRPr lang="en-US" sz="3400" dirty="0"/>
          </a:p>
          <a:p>
            <a:pPr lvl="1"/>
            <a:r>
              <a:rPr lang="en-US" sz="3400" dirty="0"/>
              <a:t>Episodic vs. </a:t>
            </a:r>
            <a:r>
              <a:rPr lang="en-US" sz="3400" dirty="0" err="1"/>
              <a:t>nonepisodic</a:t>
            </a:r>
            <a:r>
              <a:rPr lang="en-US" sz="3400" dirty="0"/>
              <a:t>  (Sequential)</a:t>
            </a:r>
          </a:p>
          <a:p>
            <a:pPr lvl="2"/>
            <a:r>
              <a:rPr lang="en-US" sz="2800" dirty="0"/>
              <a:t>Episode: each perceive and action pairs</a:t>
            </a:r>
          </a:p>
          <a:p>
            <a:pPr lvl="2"/>
            <a:r>
              <a:rPr lang="en-US" sz="2800" dirty="0"/>
              <a:t>The quality of action does not depend on the previous episode.</a:t>
            </a:r>
          </a:p>
        </p:txBody>
      </p:sp>
      <p:sp>
        <p:nvSpPr>
          <p:cNvPr id="43013"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C07C749E-3B6B-B04E-81A1-49D264C2638A}" type="slidenum">
              <a:rPr lang="en-US" smtClean="0"/>
              <a:pPr/>
              <a:t>69</a:t>
            </a:fld>
            <a:endParaRPr lang="en-US"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47173DE7-7C29-AA48-9E6C-50364402A47B}" type="slidenum">
              <a:rPr lang="en-US" smtClean="0"/>
              <a:pPr/>
              <a:t>7</a:t>
            </a:fld>
            <a:endParaRPr lang="en-US" smtClean="0"/>
          </a:p>
        </p:txBody>
      </p:sp>
      <p:pic>
        <p:nvPicPr>
          <p:cNvPr id="1741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17412" name="Rectangle 2"/>
          <p:cNvSpPr>
            <a:spLocks noGrp="1" noChangeArrowheads="1"/>
          </p:cNvSpPr>
          <p:nvPr>
            <p:ph type="title"/>
          </p:nvPr>
        </p:nvSpPr>
        <p:spPr>
          <a:xfrm>
            <a:off x="254000" y="0"/>
            <a:ext cx="11595100" cy="1295400"/>
          </a:xfrm>
        </p:spPr>
        <p:txBody>
          <a:bodyPr rIns="166398"/>
          <a:lstStyle/>
          <a:p>
            <a:pPr marL="57150" indent="0" eaLnBrk="1" hangingPunct="1"/>
            <a:r>
              <a:rPr lang="en-US" smtClean="0"/>
              <a:t>Discussion</a:t>
            </a:r>
            <a:br>
              <a:rPr lang="en-US" smtClean="0"/>
            </a:br>
            <a:r>
              <a:rPr lang="en-US" smtClean="0"/>
              <a:t>sections</a:t>
            </a:r>
            <a:endParaRPr lang="en-US" dirty="0"/>
          </a:p>
        </p:txBody>
      </p:sp>
      <p:sp>
        <p:nvSpPr>
          <p:cNvPr id="17413" name="Rectangle 3"/>
          <p:cNvSpPr>
            <a:spLocks noGrp="1" noChangeArrowheads="1"/>
          </p:cNvSpPr>
          <p:nvPr>
            <p:ph type="body" idx="1"/>
          </p:nvPr>
        </p:nvSpPr>
        <p:spPr>
          <a:xfrm>
            <a:off x="330200" y="1841500"/>
            <a:ext cx="12026900" cy="7912100"/>
          </a:xfrm>
        </p:spPr>
        <p:txBody>
          <a:bodyPr rIns="166398"/>
          <a:lstStyle/>
          <a:p>
            <a:pPr eaLnBrk="1" hangingPunct="1"/>
            <a:r>
              <a:rPr lang="en-US" sz="1600" dirty="0" smtClean="0"/>
              <a:t>You must register for one</a:t>
            </a:r>
          </a:p>
          <a:p>
            <a:pPr marL="39688" indent="0" eaLnBrk="1" hangingPunct="1">
              <a:buNone/>
            </a:pPr>
            <a:r>
              <a:rPr lang="en-US" sz="1600" dirty="0" smtClean="0"/>
              <a:t>lecture section (either M-W or</a:t>
            </a:r>
          </a:p>
          <a:p>
            <a:pPr marL="39688" indent="0" eaLnBrk="1" hangingPunct="1">
              <a:buNone/>
            </a:pPr>
            <a:r>
              <a:rPr lang="en-US" sz="1600" dirty="0" smtClean="0"/>
              <a:t>Tues).</a:t>
            </a:r>
          </a:p>
          <a:p>
            <a:pPr eaLnBrk="1" hangingPunct="1"/>
            <a:endParaRPr lang="en-US" sz="1600" dirty="0"/>
          </a:p>
          <a:p>
            <a:pPr eaLnBrk="1" hangingPunct="1"/>
            <a:r>
              <a:rPr lang="en-US" sz="1600" dirty="0" smtClean="0"/>
              <a:t>You must register for one</a:t>
            </a:r>
          </a:p>
          <a:p>
            <a:pPr marL="39688" indent="0" eaLnBrk="1" hangingPunct="1">
              <a:buNone/>
            </a:pPr>
            <a:r>
              <a:rPr lang="en-US" sz="1600" dirty="0" smtClean="0"/>
              <a:t>discussion section.</a:t>
            </a:r>
          </a:p>
          <a:p>
            <a:pPr marL="39688" indent="0" eaLnBrk="1" hangingPunct="1">
              <a:buNone/>
            </a:pPr>
            <a:endParaRPr lang="en-US" sz="1600" dirty="0" smtClean="0"/>
          </a:p>
          <a:p>
            <a:pPr eaLnBrk="1" hangingPunct="1"/>
            <a:r>
              <a:rPr lang="en-US" sz="1600" dirty="0" smtClean="0"/>
              <a:t>You must also register for</a:t>
            </a:r>
          </a:p>
          <a:p>
            <a:pPr marL="39688" indent="0" eaLnBrk="1" hangingPunct="1">
              <a:buNone/>
            </a:pPr>
            <a:r>
              <a:rPr lang="en-US" sz="1600" dirty="0" smtClean="0"/>
              <a:t>the Quiz section on Mondays.</a:t>
            </a:r>
          </a:p>
          <a:p>
            <a:pPr marL="39688" indent="0" eaLnBrk="1" hangingPunct="1">
              <a:buNone/>
            </a:pPr>
            <a:endParaRPr lang="en-US" sz="1600" dirty="0"/>
          </a:p>
          <a:p>
            <a:pPr marL="39688" indent="0" eaLnBrk="1" hangingPunct="1">
              <a:buNone/>
            </a:pPr>
            <a:r>
              <a:rPr lang="en-US" sz="1600" dirty="0" smtClean="0"/>
              <a:t>There will not be a quiz every</a:t>
            </a:r>
          </a:p>
          <a:p>
            <a:pPr marL="39688" indent="0" eaLnBrk="1" hangingPunct="1">
              <a:buNone/>
            </a:pPr>
            <a:r>
              <a:rPr lang="en-US" sz="1600" dirty="0"/>
              <a:t>w</a:t>
            </a:r>
            <a:r>
              <a:rPr lang="en-US" sz="1600" dirty="0" smtClean="0"/>
              <a:t>eek. This slot is reserved</a:t>
            </a:r>
          </a:p>
          <a:p>
            <a:pPr marL="39688" indent="0" eaLnBrk="1" hangingPunct="1">
              <a:buNone/>
            </a:pPr>
            <a:r>
              <a:rPr lang="en-US" sz="1600" dirty="0"/>
              <a:t>s</a:t>
            </a:r>
            <a:r>
              <a:rPr lang="en-US" sz="1600" dirty="0" smtClean="0"/>
              <a:t>o we can have the entire</a:t>
            </a:r>
          </a:p>
          <a:p>
            <a:pPr marL="39688" indent="0" eaLnBrk="1" hangingPunct="1">
              <a:buNone/>
            </a:pPr>
            <a:r>
              <a:rPr lang="en-US" sz="1600" dirty="0" smtClean="0"/>
              <a:t>Class (M-W section + Tues</a:t>
            </a:r>
          </a:p>
          <a:p>
            <a:pPr marL="39688" indent="0" eaLnBrk="1" hangingPunct="1">
              <a:buNone/>
            </a:pPr>
            <a:r>
              <a:rPr lang="en-US" sz="1600" dirty="0" smtClean="0"/>
              <a:t>section) take the exam at the</a:t>
            </a:r>
          </a:p>
          <a:p>
            <a:pPr marL="39688" indent="0" eaLnBrk="1" hangingPunct="1">
              <a:buNone/>
            </a:pPr>
            <a:r>
              <a:rPr lang="en-US" sz="1600" dirty="0"/>
              <a:t>s</a:t>
            </a:r>
            <a:r>
              <a:rPr lang="en-US" sz="1600" dirty="0" smtClean="0"/>
              <a:t>ame time. It will be used only</a:t>
            </a:r>
          </a:p>
          <a:p>
            <a:pPr marL="39688" indent="0" eaLnBrk="1" hangingPunct="1">
              <a:buNone/>
            </a:pPr>
            <a:r>
              <a:rPr lang="en-US" sz="1600" dirty="0"/>
              <a:t>f</a:t>
            </a:r>
            <a:r>
              <a:rPr lang="en-US" sz="1600" dirty="0" smtClean="0"/>
              <a:t>or the two midterm exams.</a:t>
            </a:r>
          </a:p>
          <a:p>
            <a:pPr marL="39688" indent="0" eaLnBrk="1" hangingPunct="1">
              <a:buNone/>
            </a:pPr>
            <a:endParaRPr lang="en-US" sz="1600" dirty="0" smtClean="0"/>
          </a:p>
          <a:p>
            <a:pPr eaLnBrk="1" hangingPunct="1"/>
            <a:r>
              <a:rPr lang="en-US" sz="1600" dirty="0" smtClean="0"/>
              <a:t>Discussion sections will</a:t>
            </a:r>
          </a:p>
          <a:p>
            <a:pPr lvl="1" eaLnBrk="1" hangingPunct="1"/>
            <a:r>
              <a:rPr lang="en-US" sz="1400" dirty="0" smtClean="0"/>
              <a:t>Provide more details, discussion and examples on complex topics</a:t>
            </a:r>
          </a:p>
          <a:p>
            <a:pPr lvl="1" eaLnBrk="1" hangingPunct="1"/>
            <a:r>
              <a:rPr lang="en-US" sz="1400" dirty="0" smtClean="0"/>
              <a:t>Run algorithms on more complex examples than during lectures</a:t>
            </a:r>
          </a:p>
          <a:p>
            <a:pPr lvl="1" eaLnBrk="1" hangingPunct="1"/>
            <a:r>
              <a:rPr lang="en-US" sz="1400" dirty="0" smtClean="0"/>
              <a:t>Relate lecture concepts to latest research topics</a:t>
            </a:r>
          </a:p>
          <a:p>
            <a:pPr lvl="1" eaLnBrk="1" hangingPunct="1"/>
            <a:r>
              <a:rPr lang="en-US" sz="1400" dirty="0" smtClean="0"/>
              <a:t>Showcase cool demos of recent A.I. achievements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051" y="0"/>
            <a:ext cx="9749749" cy="7543800"/>
          </a:xfrm>
          <a:prstGeom prst="rect">
            <a:avLst/>
          </a:prstGeom>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r>
              <a:rPr lang="en-US"/>
              <a:t>Environment Types</a:t>
            </a:r>
          </a:p>
        </p:txBody>
      </p:sp>
      <p:sp>
        <p:nvSpPr>
          <p:cNvPr id="44036" name="Rectangle 3"/>
          <p:cNvSpPr>
            <a:spLocks noGrp="1" noChangeArrowheads="1"/>
          </p:cNvSpPr>
          <p:nvPr>
            <p:ph type="body" idx="1"/>
          </p:nvPr>
        </p:nvSpPr>
        <p:spPr>
          <a:xfrm>
            <a:off x="541867" y="1950720"/>
            <a:ext cx="11054080" cy="5852160"/>
          </a:xfrm>
        </p:spPr>
        <p:txBody>
          <a:bodyPr/>
          <a:lstStyle/>
          <a:p>
            <a:r>
              <a:rPr lang="en-US" sz="4000" dirty="0"/>
              <a:t>Characteristics</a:t>
            </a:r>
          </a:p>
          <a:p>
            <a:pPr lvl="1"/>
            <a:r>
              <a:rPr lang="en-US" sz="3400" dirty="0"/>
              <a:t>Hostile vs. friendly</a:t>
            </a:r>
          </a:p>
          <a:p>
            <a:pPr lvl="1"/>
            <a:endParaRPr lang="en-US" sz="3400" dirty="0"/>
          </a:p>
          <a:p>
            <a:pPr lvl="1"/>
            <a:r>
              <a:rPr lang="en-US" sz="3400" dirty="0"/>
              <a:t>Static vs. dynamic</a:t>
            </a:r>
          </a:p>
          <a:p>
            <a:pPr lvl="2"/>
            <a:r>
              <a:rPr lang="en-US" sz="2800" dirty="0"/>
              <a:t>Dynamic if the environment changes during deliberation</a:t>
            </a:r>
          </a:p>
          <a:p>
            <a:pPr lvl="2"/>
            <a:endParaRPr lang="en-US" sz="2800" dirty="0"/>
          </a:p>
          <a:p>
            <a:pPr lvl="1"/>
            <a:r>
              <a:rPr lang="en-US" sz="3400" dirty="0"/>
              <a:t>Discrete vs. continuous </a:t>
            </a:r>
          </a:p>
          <a:p>
            <a:pPr lvl="2"/>
            <a:r>
              <a:rPr lang="en-US" sz="2800" dirty="0"/>
              <a:t>Chess vs. driving</a:t>
            </a:r>
          </a:p>
        </p:txBody>
      </p:sp>
      <p:sp>
        <p:nvSpPr>
          <p:cNvPr id="44037"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5F5782E4-FECA-5946-9F4E-78CFD49CE0E9}" type="slidenum">
              <a:rPr lang="en-US" smtClean="0"/>
              <a:pPr/>
              <a:t>70</a:t>
            </a:fld>
            <a:endParaRPr lang="en-US"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r>
              <a:rPr lang="en-US"/>
              <a:t>Environment types</a:t>
            </a:r>
          </a:p>
        </p:txBody>
      </p:sp>
      <p:graphicFrame>
        <p:nvGraphicFramePr>
          <p:cNvPr id="114742" name="Group 54"/>
          <p:cNvGraphicFramePr>
            <a:graphicFrameLocks noGrp="1"/>
          </p:cNvGraphicFramePr>
          <p:nvPr>
            <p:ph type="tbl" idx="1"/>
          </p:nvPr>
        </p:nvGraphicFramePr>
        <p:xfrm>
          <a:off x="108374" y="2768035"/>
          <a:ext cx="12648071" cy="4945888"/>
        </p:xfrm>
        <a:graphic>
          <a:graphicData uri="http://schemas.openxmlformats.org/drawingml/2006/table">
            <a:tbl>
              <a:tblPr/>
              <a:tblGrid>
                <a:gridCol w="2709333"/>
                <a:gridCol w="2013938"/>
                <a:gridCol w="2345832"/>
                <a:gridCol w="1887502"/>
                <a:gridCol w="1582702"/>
                <a:gridCol w="2108764"/>
              </a:tblGrid>
              <a:tr h="7789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Environment</a:t>
                      </a: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Accessible</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Deterministic</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Episodic</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Static</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Discrete</a:t>
                      </a: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245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Operating System</a:t>
                      </a: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373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Virtual</a:t>
                      </a:r>
                    </a:p>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Reality</a:t>
                      </a: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9703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Office Environment</a:t>
                      </a: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373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Mars</a:t>
                      </a:r>
                    </a:p>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5104" name="Slide Number Placeholder 48"/>
          <p:cNvSpPr>
            <a:spLocks noGrp="1"/>
          </p:cNvSpPr>
          <p:nvPr>
            <p:ph type="sldNum" sz="quarter" idx="12"/>
          </p:nvPr>
        </p:nvSpPr>
        <p:spPr>
          <a:noFill/>
        </p:spPr>
        <p:txBody>
          <a:bodyPr/>
          <a:lstStyle/>
          <a:p>
            <a:fld id="{1D3F4DFA-86E0-AB49-8174-1250239181E5}" type="slidenum">
              <a:rPr lang="en-US" smtClean="0"/>
              <a:pPr/>
              <a:t>71</a:t>
            </a:fld>
            <a:endParaRPr lang="en-US"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r>
              <a:rPr lang="en-US"/>
              <a:t>Environment types</a:t>
            </a:r>
          </a:p>
        </p:txBody>
      </p:sp>
      <p:graphicFrame>
        <p:nvGraphicFramePr>
          <p:cNvPr id="122942" name="Group 62"/>
          <p:cNvGraphicFramePr>
            <a:graphicFrameLocks noGrp="1"/>
          </p:cNvGraphicFramePr>
          <p:nvPr>
            <p:ph type="tbl" idx="1"/>
          </p:nvPr>
        </p:nvGraphicFramePr>
        <p:xfrm>
          <a:off x="108374" y="2768035"/>
          <a:ext cx="12648071" cy="4945888"/>
        </p:xfrm>
        <a:graphic>
          <a:graphicData uri="http://schemas.openxmlformats.org/drawingml/2006/table">
            <a:tbl>
              <a:tblPr/>
              <a:tblGrid>
                <a:gridCol w="2709333"/>
                <a:gridCol w="2013938"/>
                <a:gridCol w="2345832"/>
                <a:gridCol w="1887502"/>
                <a:gridCol w="1582702"/>
                <a:gridCol w="2108764"/>
              </a:tblGrid>
              <a:tr h="7789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Environment</a:t>
                      </a: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Accessible</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Deterministic</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Episodic</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Static</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Discrete</a:t>
                      </a: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245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Operating System</a:t>
                      </a: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Yes</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Yes</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No</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No</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Yes</a:t>
                      </a: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373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Virtual</a:t>
                      </a:r>
                    </a:p>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Reality</a:t>
                      </a: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Yes</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Yes</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Yes/no</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No</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Yes/no</a:t>
                      </a: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9703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Office Environment</a:t>
                      </a: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No</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No</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No</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No</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No</a:t>
                      </a: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373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Mars</a:t>
                      </a:r>
                    </a:p>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2800" b="0" i="0" u="none" strike="noStrike" cap="none" normalizeH="0" baseline="0">
                        <a:ln>
                          <a:noFill/>
                        </a:ln>
                        <a:solidFill>
                          <a:schemeClr val="tx1"/>
                        </a:solidFill>
                        <a:effectLst/>
                        <a:latin typeface="Tahoma" charset="0"/>
                      </a:endParaRPr>
                    </a:p>
                  </a:txBody>
                  <a:tcPr marL="130048" marR="130048" marT="65024" marB="650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No</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Semi</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No</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Semi</a:t>
                      </a:r>
                    </a:p>
                  </a:txBody>
                  <a:tcPr marL="130048" marR="130048" marT="65024" marB="650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2800" b="0" i="0" u="none" strike="noStrike" cap="none" normalizeH="0" baseline="0">
                          <a:ln>
                            <a:noFill/>
                          </a:ln>
                          <a:solidFill>
                            <a:schemeClr val="tx1"/>
                          </a:solidFill>
                          <a:effectLst/>
                          <a:latin typeface="Tahoma" charset="0"/>
                        </a:rPr>
                        <a:t>No</a:t>
                      </a:r>
                    </a:p>
                  </a:txBody>
                  <a:tcPr marL="130048" marR="130048" marT="65024" marB="650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200" name="Text Box 60"/>
          <p:cNvSpPr txBox="1">
            <a:spLocks noChangeArrowheads="1"/>
          </p:cNvSpPr>
          <p:nvPr/>
        </p:nvSpPr>
        <p:spPr bwMode="auto">
          <a:xfrm>
            <a:off x="541867" y="8128000"/>
            <a:ext cx="11704320" cy="650240"/>
          </a:xfrm>
          <a:prstGeom prst="rect">
            <a:avLst/>
          </a:prstGeom>
          <a:noFill/>
          <a:ln w="9525">
            <a:noFill/>
            <a:miter lim="800000"/>
            <a:headEnd/>
            <a:tailEnd/>
          </a:ln>
        </p:spPr>
        <p:txBody>
          <a:bodyPr lIns="130046" tIns="65023" rIns="130046" bIns="65023">
            <a:prstTxWarp prst="textNoShape">
              <a:avLst/>
            </a:prstTxWarp>
            <a:spAutoFit/>
          </a:bodyPr>
          <a:lstStyle/>
          <a:p>
            <a:pPr>
              <a:spcBef>
                <a:spcPct val="50000"/>
              </a:spcBef>
            </a:pPr>
            <a:r>
              <a:rPr lang="en-US">
                <a:solidFill>
                  <a:schemeClr val="hlink"/>
                </a:solidFill>
                <a:latin typeface="Tahoma" charset="0"/>
              </a:rPr>
              <a:t>The environment types largely determine the agent design.</a:t>
            </a:r>
          </a:p>
        </p:txBody>
      </p:sp>
      <p:sp>
        <p:nvSpPr>
          <p:cNvPr id="49201" name="Slide Number Placeholder 49"/>
          <p:cNvSpPr>
            <a:spLocks noGrp="1"/>
          </p:cNvSpPr>
          <p:nvPr>
            <p:ph type="sldNum" sz="quarter" idx="12"/>
          </p:nvPr>
        </p:nvSpPr>
        <p:spPr>
          <a:noFill/>
        </p:spPr>
        <p:txBody>
          <a:bodyPr/>
          <a:lstStyle/>
          <a:p>
            <a:fld id="{CA6F4DD9-83A2-D54C-BC8E-35FF0490B2FA}" type="slidenum">
              <a:rPr lang="en-US" smtClean="0"/>
              <a:pPr/>
              <a:t>72</a:t>
            </a:fld>
            <a:endParaRPr lang="en-US"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4"/>
          <p:cNvSpPr>
            <a:spLocks noChangeArrowheads="1"/>
          </p:cNvSpPr>
          <p:nvPr/>
        </p:nvSpPr>
        <p:spPr bwMode="auto">
          <a:xfrm>
            <a:off x="866987" y="4226560"/>
            <a:ext cx="11162453" cy="2817707"/>
          </a:xfrm>
          <a:prstGeom prst="rect">
            <a:avLst/>
          </a:prstGeom>
          <a:solidFill>
            <a:srgbClr val="DDDDDD"/>
          </a:solidFill>
          <a:ln w="9525">
            <a:solidFill>
              <a:schemeClr val="tx1"/>
            </a:solidFill>
            <a:miter lim="800000"/>
            <a:headEnd/>
            <a:tailEnd/>
          </a:ln>
        </p:spPr>
        <p:txBody>
          <a:bodyPr wrap="none" lIns="130046" tIns="65023" rIns="130046" bIns="65023" anchor="ctr">
            <a:prstTxWarp prst="textNoShape">
              <a:avLst/>
            </a:prstTxWarp>
          </a:bodyPr>
          <a:lstStyle/>
          <a:p>
            <a:endParaRPr lang="en-US"/>
          </a:p>
        </p:txBody>
      </p:sp>
      <p:sp>
        <p:nvSpPr>
          <p:cNvPr id="50180" name="Rectangle 2"/>
          <p:cNvSpPr>
            <a:spLocks noGrp="1" noChangeArrowheads="1"/>
          </p:cNvSpPr>
          <p:nvPr>
            <p:ph type="title"/>
          </p:nvPr>
        </p:nvSpPr>
        <p:spPr/>
        <p:txBody>
          <a:bodyPr/>
          <a:lstStyle/>
          <a:p>
            <a:r>
              <a:rPr lang="en-US"/>
              <a:t>Structure of Intelligent Agents</a:t>
            </a:r>
          </a:p>
        </p:txBody>
      </p:sp>
      <p:sp>
        <p:nvSpPr>
          <p:cNvPr id="50181" name="Rectangle 3"/>
          <p:cNvSpPr>
            <a:spLocks noGrp="1" noChangeArrowheads="1"/>
          </p:cNvSpPr>
          <p:nvPr>
            <p:ph type="body" idx="1"/>
          </p:nvPr>
        </p:nvSpPr>
        <p:spPr/>
        <p:txBody>
          <a:bodyPr/>
          <a:lstStyle/>
          <a:p>
            <a:r>
              <a:rPr lang="en-US" sz="3400" dirty="0"/>
              <a:t>Agent = architecture + program</a:t>
            </a:r>
          </a:p>
          <a:p>
            <a:endParaRPr lang="en-US" sz="2600" dirty="0"/>
          </a:p>
          <a:p>
            <a:r>
              <a:rPr lang="en-US" sz="3400" b="1" dirty="0"/>
              <a:t>Agent program:</a:t>
            </a:r>
            <a:r>
              <a:rPr lang="en-US" sz="3400" dirty="0"/>
              <a:t> the implementation of </a:t>
            </a:r>
            <a:r>
              <a:rPr lang="en-US" sz="3400" i="1" dirty="0" err="1"/>
              <a:t>f</a:t>
            </a:r>
            <a:r>
              <a:rPr lang="en-US" sz="3400" i="1" dirty="0"/>
              <a:t> </a:t>
            </a:r>
            <a:r>
              <a:rPr lang="en-US" sz="3400" dirty="0"/>
              <a:t>: </a:t>
            </a:r>
            <a:r>
              <a:rPr lang="en-US" sz="3400" dirty="0">
                <a:latin typeface="Lucida Calligraphy" charset="0"/>
              </a:rPr>
              <a:t>P</a:t>
            </a:r>
            <a:r>
              <a:rPr lang="en-US" sz="3400" dirty="0"/>
              <a:t>* </a:t>
            </a:r>
            <a:r>
              <a:rPr lang="en-US" sz="3400" dirty="0" err="1">
                <a:sym typeface="Symbol" charset="2"/>
              </a:rPr>
              <a:t></a:t>
            </a:r>
            <a:r>
              <a:rPr lang="en-US" sz="3400" dirty="0">
                <a:sym typeface="Symbol" charset="2"/>
              </a:rPr>
              <a:t> </a:t>
            </a:r>
            <a:r>
              <a:rPr lang="en-US" sz="3400" dirty="0"/>
              <a:t> </a:t>
            </a:r>
            <a:r>
              <a:rPr lang="en-US" sz="3400" dirty="0">
                <a:latin typeface="Lucida Calligraphy" charset="0"/>
              </a:rPr>
              <a:t>A, </a:t>
            </a:r>
            <a:r>
              <a:rPr lang="en-US" sz="3400" dirty="0"/>
              <a:t>the agent’s perception-action mapping</a:t>
            </a:r>
            <a:br>
              <a:rPr lang="en-US" sz="3400" dirty="0"/>
            </a:br>
            <a:r>
              <a:rPr lang="en-US" sz="1700" dirty="0"/>
              <a:t/>
            </a:r>
            <a:br>
              <a:rPr lang="en-US" sz="1700" dirty="0"/>
            </a:br>
            <a:r>
              <a:rPr lang="en-US" sz="3400" b="1" dirty="0">
                <a:latin typeface="Bookman Old Style" charset="0"/>
              </a:rPr>
              <a:t>function</a:t>
            </a:r>
            <a:r>
              <a:rPr lang="en-US" sz="3400" dirty="0">
                <a:latin typeface="Bookman Old Style" charset="0"/>
              </a:rPr>
              <a:t> Skeleton-</a:t>
            </a:r>
            <a:r>
              <a:rPr lang="en-US" sz="3400" dirty="0" err="1">
                <a:latin typeface="Bookman Old Style" charset="0"/>
              </a:rPr>
              <a:t>Agent(</a:t>
            </a:r>
            <a:r>
              <a:rPr lang="en-US" sz="3400" i="1" dirty="0" err="1">
                <a:latin typeface="Bookman Old Style" charset="0"/>
              </a:rPr>
              <a:t>Percept</a:t>
            </a:r>
            <a:r>
              <a:rPr lang="en-US" sz="3400" dirty="0">
                <a:latin typeface="Bookman Old Style" charset="0"/>
              </a:rPr>
              <a:t>) </a:t>
            </a:r>
            <a:r>
              <a:rPr lang="en-US" sz="3400" b="1" dirty="0">
                <a:latin typeface="Bookman Old Style" charset="0"/>
              </a:rPr>
              <a:t>returns</a:t>
            </a:r>
            <a:r>
              <a:rPr lang="en-US" sz="3400" dirty="0">
                <a:latin typeface="Bookman Old Style" charset="0"/>
              </a:rPr>
              <a:t> </a:t>
            </a:r>
            <a:r>
              <a:rPr lang="en-US" sz="3400" i="1" dirty="0">
                <a:latin typeface="Bookman Old Style" charset="0"/>
              </a:rPr>
              <a:t>Action</a:t>
            </a:r>
            <a:r>
              <a:rPr lang="en-US" sz="3400" dirty="0">
                <a:latin typeface="Bookman Old Style" charset="0"/>
              </a:rPr>
              <a:t/>
            </a:r>
            <a:br>
              <a:rPr lang="en-US" sz="3400" dirty="0">
                <a:latin typeface="Bookman Old Style" charset="0"/>
              </a:rPr>
            </a:br>
            <a:r>
              <a:rPr lang="en-US" sz="3400" dirty="0">
                <a:latin typeface="Bookman Old Style" charset="0"/>
              </a:rPr>
              <a:t>	memory </a:t>
            </a:r>
            <a:r>
              <a:rPr lang="en-US" sz="3400" dirty="0" err="1">
                <a:latin typeface="Bookman Old Style" charset="0"/>
                <a:sym typeface="Symbol" charset="2"/>
              </a:rPr>
              <a:t></a:t>
            </a:r>
            <a:r>
              <a:rPr lang="en-US" sz="3400" dirty="0">
                <a:latin typeface="Bookman Old Style" charset="0"/>
              </a:rPr>
              <a:t> </a:t>
            </a:r>
            <a:r>
              <a:rPr lang="en-US" sz="3400" dirty="0" err="1">
                <a:latin typeface="Bookman Old Style" charset="0"/>
              </a:rPr>
              <a:t>UpdateMemory(memory</a:t>
            </a:r>
            <a:r>
              <a:rPr lang="en-US" sz="3400" dirty="0">
                <a:latin typeface="Bookman Old Style" charset="0"/>
              </a:rPr>
              <a:t>, </a:t>
            </a:r>
            <a:r>
              <a:rPr lang="en-US" sz="3400" i="1" dirty="0">
                <a:latin typeface="Bookman Old Style" charset="0"/>
              </a:rPr>
              <a:t>Percept</a:t>
            </a:r>
            <a:r>
              <a:rPr lang="en-US" sz="3400" dirty="0">
                <a:latin typeface="Bookman Old Style" charset="0"/>
              </a:rPr>
              <a:t>)</a:t>
            </a:r>
            <a:br>
              <a:rPr lang="en-US" sz="3400" dirty="0">
                <a:latin typeface="Bookman Old Style" charset="0"/>
              </a:rPr>
            </a:br>
            <a:r>
              <a:rPr lang="en-US" sz="3400" dirty="0">
                <a:latin typeface="Bookman Old Style" charset="0"/>
              </a:rPr>
              <a:t>	</a:t>
            </a:r>
            <a:r>
              <a:rPr lang="en-US" sz="3400" i="1" dirty="0">
                <a:latin typeface="Bookman Old Style" charset="0"/>
              </a:rPr>
              <a:t>Action </a:t>
            </a:r>
            <a:r>
              <a:rPr lang="en-US" sz="3400" dirty="0" err="1">
                <a:latin typeface="Bookman Old Style" charset="0"/>
                <a:sym typeface="Symbol" charset="2"/>
              </a:rPr>
              <a:t></a:t>
            </a:r>
            <a:r>
              <a:rPr lang="en-US" sz="3400" dirty="0">
                <a:latin typeface="Bookman Old Style" charset="0"/>
              </a:rPr>
              <a:t> </a:t>
            </a:r>
            <a:r>
              <a:rPr lang="en-US" sz="3400" dirty="0" err="1">
                <a:latin typeface="Bookman Old Style" charset="0"/>
              </a:rPr>
              <a:t>ChooseBestAction(memory</a:t>
            </a:r>
            <a:r>
              <a:rPr lang="en-US" sz="3400" dirty="0">
                <a:latin typeface="Bookman Old Style" charset="0"/>
              </a:rPr>
              <a:t>)</a:t>
            </a:r>
            <a:br>
              <a:rPr lang="en-US" sz="3400" dirty="0">
                <a:latin typeface="Bookman Old Style" charset="0"/>
              </a:rPr>
            </a:br>
            <a:r>
              <a:rPr lang="en-US" sz="3400" dirty="0">
                <a:latin typeface="Bookman Old Style" charset="0"/>
              </a:rPr>
              <a:t>	memory </a:t>
            </a:r>
            <a:r>
              <a:rPr lang="en-US" sz="3400" dirty="0" err="1">
                <a:latin typeface="Bookman Old Style" charset="0"/>
                <a:sym typeface="Symbol" charset="2"/>
              </a:rPr>
              <a:t></a:t>
            </a:r>
            <a:r>
              <a:rPr lang="en-US" sz="3400" dirty="0">
                <a:latin typeface="Bookman Old Style" charset="0"/>
              </a:rPr>
              <a:t> </a:t>
            </a:r>
            <a:r>
              <a:rPr lang="en-US" sz="3400" dirty="0" err="1">
                <a:latin typeface="Bookman Old Style" charset="0"/>
              </a:rPr>
              <a:t>UpdateMemory(memory</a:t>
            </a:r>
            <a:r>
              <a:rPr lang="en-US" sz="3400" dirty="0">
                <a:latin typeface="Bookman Old Style" charset="0"/>
              </a:rPr>
              <a:t>, </a:t>
            </a:r>
            <a:r>
              <a:rPr lang="en-US" sz="3400" i="1" dirty="0">
                <a:latin typeface="Bookman Old Style" charset="0"/>
              </a:rPr>
              <a:t>Action</a:t>
            </a:r>
            <a:r>
              <a:rPr lang="en-US" sz="3400" dirty="0">
                <a:latin typeface="Bookman Old Style" charset="0"/>
              </a:rPr>
              <a:t>)</a:t>
            </a:r>
            <a:br>
              <a:rPr lang="en-US" sz="3400" dirty="0">
                <a:latin typeface="Bookman Old Style" charset="0"/>
              </a:rPr>
            </a:br>
            <a:r>
              <a:rPr lang="en-US" sz="3400" b="1" dirty="0">
                <a:latin typeface="Bookman Old Style" charset="0"/>
              </a:rPr>
              <a:t>return</a:t>
            </a:r>
            <a:r>
              <a:rPr lang="en-US" sz="3400" dirty="0">
                <a:latin typeface="Bookman Old Style" charset="0"/>
              </a:rPr>
              <a:t> </a:t>
            </a:r>
            <a:r>
              <a:rPr lang="en-US" sz="3400" i="1" dirty="0">
                <a:latin typeface="Bookman Old Style" charset="0"/>
              </a:rPr>
              <a:t>Action</a:t>
            </a:r>
          </a:p>
          <a:p>
            <a:endParaRPr lang="en-US" sz="1700" dirty="0"/>
          </a:p>
          <a:p>
            <a:r>
              <a:rPr lang="en-US" sz="3400" b="1" dirty="0"/>
              <a:t>Architecture: </a:t>
            </a:r>
            <a:r>
              <a:rPr lang="en-US" sz="3400" dirty="0"/>
              <a:t>a device that can execute the agent program (e.g., general-purpose computer, specialized device, </a:t>
            </a:r>
            <a:r>
              <a:rPr lang="en-US" sz="3400" dirty="0" err="1"/>
              <a:t>beobot</a:t>
            </a:r>
            <a:r>
              <a:rPr lang="en-US" sz="3400" dirty="0"/>
              <a:t>, etc.)</a:t>
            </a:r>
            <a:endParaRPr lang="en-US" sz="3400" b="1" dirty="0"/>
          </a:p>
        </p:txBody>
      </p:sp>
      <p:sp>
        <p:nvSpPr>
          <p:cNvPr id="50182" name="Slide Number Placeholder 6"/>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D5A74D01-800B-8540-A738-3F787019B408}" type="slidenum">
              <a:rPr lang="en-US" smtClean="0"/>
              <a:pPr/>
              <a:t>73</a:t>
            </a:fld>
            <a:endParaRPr lang="en-US"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lang="en-US"/>
              <a:t>Using a look-up-table to encode </a:t>
            </a:r>
            <a:r>
              <a:rPr lang="en-US" i="1"/>
              <a:t>f </a:t>
            </a:r>
            <a:r>
              <a:rPr lang="en-US"/>
              <a:t>: </a:t>
            </a:r>
            <a:r>
              <a:rPr lang="en-US">
                <a:latin typeface="Lucida Calligraphy" charset="0"/>
              </a:rPr>
              <a:t>P</a:t>
            </a:r>
            <a:r>
              <a:rPr lang="en-US"/>
              <a:t>* </a:t>
            </a:r>
            <a:r>
              <a:rPr lang="en-US">
                <a:sym typeface="Symbol" charset="2"/>
              </a:rPr>
              <a:t> </a:t>
            </a:r>
            <a:r>
              <a:rPr lang="en-US"/>
              <a:t> </a:t>
            </a:r>
            <a:r>
              <a:rPr lang="en-US">
                <a:latin typeface="Lucida Calligraphy" charset="0"/>
              </a:rPr>
              <a:t>A</a:t>
            </a:r>
          </a:p>
        </p:txBody>
      </p:sp>
      <p:sp>
        <p:nvSpPr>
          <p:cNvPr id="51204" name="Rectangle 3"/>
          <p:cNvSpPr>
            <a:spLocks noGrp="1" noChangeArrowheads="1"/>
          </p:cNvSpPr>
          <p:nvPr>
            <p:ph type="body" idx="1"/>
          </p:nvPr>
        </p:nvSpPr>
        <p:spPr>
          <a:xfrm>
            <a:off x="650240" y="1733974"/>
            <a:ext cx="11632071" cy="6773333"/>
          </a:xfrm>
        </p:spPr>
        <p:txBody>
          <a:bodyPr/>
          <a:lstStyle/>
          <a:p>
            <a:r>
              <a:rPr lang="en-US" b="1" dirty="0">
                <a:solidFill>
                  <a:srgbClr val="0066FF"/>
                </a:solidFill>
              </a:rPr>
              <a:t>Example:</a:t>
            </a:r>
            <a:r>
              <a:rPr lang="en-US" dirty="0"/>
              <a:t> Collision Avoidance</a:t>
            </a:r>
          </a:p>
          <a:p>
            <a:pPr lvl="1"/>
            <a:r>
              <a:rPr lang="en-US" dirty="0"/>
              <a:t>Sensors:	3 proximity sensors</a:t>
            </a:r>
          </a:p>
          <a:p>
            <a:pPr lvl="1"/>
            <a:r>
              <a:rPr lang="en-US" dirty="0"/>
              <a:t>Effectors:	Steering Wheel, Brakes</a:t>
            </a:r>
          </a:p>
          <a:p>
            <a:r>
              <a:rPr lang="en-US" dirty="0"/>
              <a:t>How to generate?</a:t>
            </a:r>
          </a:p>
          <a:p>
            <a:r>
              <a:rPr lang="en-US" dirty="0"/>
              <a:t>How large?</a:t>
            </a:r>
          </a:p>
          <a:p>
            <a:r>
              <a:rPr lang="en-US" dirty="0"/>
              <a:t>How to select action?</a:t>
            </a:r>
          </a:p>
        </p:txBody>
      </p:sp>
      <p:sp>
        <p:nvSpPr>
          <p:cNvPr id="51205" name="AutoShape 4"/>
          <p:cNvSpPr>
            <a:spLocks noChangeArrowheads="1"/>
          </p:cNvSpPr>
          <p:nvPr/>
        </p:nvSpPr>
        <p:spPr bwMode="auto">
          <a:xfrm>
            <a:off x="9482667" y="3576320"/>
            <a:ext cx="975360" cy="866987"/>
          </a:xfrm>
          <a:prstGeom prst="triangle">
            <a:avLst>
              <a:gd name="adj" fmla="val 50000"/>
            </a:avLst>
          </a:prstGeom>
          <a:solidFill>
            <a:srgbClr val="0066FF"/>
          </a:solidFill>
          <a:ln w="9525">
            <a:solidFill>
              <a:schemeClr val="tx1"/>
            </a:solidFill>
            <a:miter lim="800000"/>
            <a:headEnd/>
            <a:tailEnd/>
          </a:ln>
        </p:spPr>
        <p:txBody>
          <a:bodyPr wrap="none" lIns="130046" tIns="65023" rIns="130046" bIns="65023" anchor="ctr">
            <a:prstTxWarp prst="textNoShape">
              <a:avLst/>
            </a:prstTxWarp>
          </a:bodyPr>
          <a:lstStyle/>
          <a:p>
            <a:endParaRPr lang="en-US"/>
          </a:p>
        </p:txBody>
      </p:sp>
      <p:sp>
        <p:nvSpPr>
          <p:cNvPr id="51206" name="Line 5"/>
          <p:cNvSpPr>
            <a:spLocks noChangeShapeType="1"/>
          </p:cNvSpPr>
          <p:nvPr/>
        </p:nvSpPr>
        <p:spPr bwMode="auto">
          <a:xfrm flipV="1">
            <a:off x="9970347" y="2709333"/>
            <a:ext cx="758613" cy="975360"/>
          </a:xfrm>
          <a:prstGeom prst="line">
            <a:avLst/>
          </a:prstGeom>
          <a:noFill/>
          <a:ln w="38100">
            <a:solidFill>
              <a:schemeClr val="tx1"/>
            </a:solidFill>
            <a:prstDash val="dash"/>
            <a:round/>
            <a:headEnd/>
            <a:tailEnd/>
          </a:ln>
        </p:spPr>
        <p:txBody>
          <a:bodyPr lIns="130046" tIns="65023" rIns="130046" bIns="65023">
            <a:prstTxWarp prst="textNoShape">
              <a:avLst/>
            </a:prstTxWarp>
          </a:bodyPr>
          <a:lstStyle/>
          <a:p>
            <a:endParaRPr lang="en-US"/>
          </a:p>
        </p:txBody>
      </p:sp>
      <p:sp>
        <p:nvSpPr>
          <p:cNvPr id="51207" name="Line 6"/>
          <p:cNvSpPr>
            <a:spLocks noChangeShapeType="1"/>
          </p:cNvSpPr>
          <p:nvPr/>
        </p:nvSpPr>
        <p:spPr bwMode="auto">
          <a:xfrm>
            <a:off x="9970347" y="2709333"/>
            <a:ext cx="0" cy="866987"/>
          </a:xfrm>
          <a:prstGeom prst="line">
            <a:avLst/>
          </a:prstGeom>
          <a:noFill/>
          <a:ln w="38100">
            <a:solidFill>
              <a:schemeClr val="tx1"/>
            </a:solidFill>
            <a:prstDash val="dash"/>
            <a:round/>
            <a:headEnd/>
            <a:tailEnd/>
          </a:ln>
        </p:spPr>
        <p:txBody>
          <a:bodyPr lIns="130046" tIns="65023" rIns="130046" bIns="65023">
            <a:prstTxWarp prst="textNoShape">
              <a:avLst/>
            </a:prstTxWarp>
          </a:bodyPr>
          <a:lstStyle/>
          <a:p>
            <a:endParaRPr lang="en-US"/>
          </a:p>
        </p:txBody>
      </p:sp>
      <p:sp>
        <p:nvSpPr>
          <p:cNvPr id="51208" name="Line 7"/>
          <p:cNvSpPr>
            <a:spLocks noChangeShapeType="1"/>
          </p:cNvSpPr>
          <p:nvPr/>
        </p:nvSpPr>
        <p:spPr bwMode="auto">
          <a:xfrm>
            <a:off x="8561494" y="2167467"/>
            <a:ext cx="1408853" cy="1517227"/>
          </a:xfrm>
          <a:prstGeom prst="line">
            <a:avLst/>
          </a:prstGeom>
          <a:noFill/>
          <a:ln w="38100">
            <a:solidFill>
              <a:schemeClr val="tx1"/>
            </a:solidFill>
            <a:prstDash val="dash"/>
            <a:round/>
            <a:headEnd/>
            <a:tailEnd/>
          </a:ln>
        </p:spPr>
        <p:txBody>
          <a:bodyPr lIns="130046" tIns="65023" rIns="130046" bIns="65023">
            <a:prstTxWarp prst="textNoShape">
              <a:avLst/>
            </a:prstTxWarp>
          </a:bodyPr>
          <a:lstStyle/>
          <a:p>
            <a:endParaRPr lang="en-US"/>
          </a:p>
        </p:txBody>
      </p:sp>
      <p:sp>
        <p:nvSpPr>
          <p:cNvPr id="51209" name="AutoShape 10"/>
          <p:cNvSpPr>
            <a:spLocks noChangeArrowheads="1"/>
          </p:cNvSpPr>
          <p:nvPr/>
        </p:nvSpPr>
        <p:spPr bwMode="auto">
          <a:xfrm>
            <a:off x="9861973" y="1842347"/>
            <a:ext cx="975360" cy="866987"/>
          </a:xfrm>
          <a:prstGeom prst="triangle">
            <a:avLst>
              <a:gd name="adj" fmla="val 50000"/>
            </a:avLst>
          </a:prstGeom>
          <a:solidFill>
            <a:srgbClr val="CC3300"/>
          </a:solidFill>
          <a:ln w="9525">
            <a:solidFill>
              <a:schemeClr val="tx1"/>
            </a:solidFill>
            <a:miter lim="800000"/>
            <a:headEnd/>
            <a:tailEnd/>
          </a:ln>
        </p:spPr>
        <p:txBody>
          <a:bodyPr wrap="none" lIns="130046" tIns="65023" rIns="130046" bIns="65023" anchor="ctr">
            <a:prstTxWarp prst="textNoShape">
              <a:avLst/>
            </a:prstTxWarp>
          </a:bodyPr>
          <a:lstStyle/>
          <a:p>
            <a:endParaRPr lang="en-US"/>
          </a:p>
        </p:txBody>
      </p:sp>
      <p:sp>
        <p:nvSpPr>
          <p:cNvPr id="51210" name="Text Box 11"/>
          <p:cNvSpPr txBox="1">
            <a:spLocks noChangeArrowheads="1"/>
          </p:cNvSpPr>
          <p:nvPr/>
        </p:nvSpPr>
        <p:spPr bwMode="auto">
          <a:xfrm>
            <a:off x="10489636" y="3743396"/>
            <a:ext cx="1211610" cy="654536"/>
          </a:xfrm>
          <a:prstGeom prst="rect">
            <a:avLst/>
          </a:prstGeom>
          <a:noFill/>
          <a:ln w="9525">
            <a:noFill/>
            <a:miter lim="800000"/>
            <a:headEnd/>
            <a:tailEnd/>
          </a:ln>
        </p:spPr>
        <p:txBody>
          <a:bodyPr wrap="none" lIns="130046" tIns="65023" rIns="130046" bIns="65023">
            <a:prstTxWarp prst="textNoShape">
              <a:avLst/>
            </a:prstTxWarp>
            <a:spAutoFit/>
          </a:bodyPr>
          <a:lstStyle/>
          <a:p>
            <a:r>
              <a:rPr lang="en-US"/>
              <a:t>agent</a:t>
            </a:r>
          </a:p>
        </p:txBody>
      </p:sp>
      <p:sp>
        <p:nvSpPr>
          <p:cNvPr id="51211" name="Text Box 12"/>
          <p:cNvSpPr txBox="1">
            <a:spLocks noChangeArrowheads="1"/>
          </p:cNvSpPr>
          <p:nvPr/>
        </p:nvSpPr>
        <p:spPr bwMode="auto">
          <a:xfrm>
            <a:off x="11054080" y="2167467"/>
            <a:ext cx="1679787" cy="650240"/>
          </a:xfrm>
          <a:prstGeom prst="rect">
            <a:avLst/>
          </a:prstGeom>
          <a:noFill/>
          <a:ln w="9525">
            <a:noFill/>
            <a:miter lim="800000"/>
            <a:headEnd/>
            <a:tailEnd/>
          </a:ln>
        </p:spPr>
        <p:txBody>
          <a:bodyPr wrap="none" lIns="130046" tIns="65023" rIns="130046" bIns="65023">
            <a:prstTxWarp prst="textNoShape">
              <a:avLst/>
            </a:prstTxWarp>
            <a:spAutoFit/>
          </a:bodyPr>
          <a:lstStyle/>
          <a:p>
            <a:r>
              <a:rPr lang="en-US"/>
              <a:t>obstacle</a:t>
            </a:r>
          </a:p>
        </p:txBody>
      </p:sp>
      <p:sp>
        <p:nvSpPr>
          <p:cNvPr id="51212" name="Text Box 13"/>
          <p:cNvSpPr txBox="1">
            <a:spLocks noChangeArrowheads="1"/>
          </p:cNvSpPr>
          <p:nvPr/>
        </p:nvSpPr>
        <p:spPr bwMode="auto">
          <a:xfrm>
            <a:off x="7694508" y="2926080"/>
            <a:ext cx="1539804" cy="650240"/>
          </a:xfrm>
          <a:prstGeom prst="rect">
            <a:avLst/>
          </a:prstGeom>
          <a:noFill/>
          <a:ln w="9525">
            <a:noFill/>
            <a:miter lim="800000"/>
            <a:headEnd/>
            <a:tailEnd/>
          </a:ln>
        </p:spPr>
        <p:txBody>
          <a:bodyPr wrap="none" lIns="130046" tIns="65023" rIns="130046" bIns="65023">
            <a:prstTxWarp prst="textNoShape">
              <a:avLst/>
            </a:prstTxWarp>
            <a:spAutoFit/>
          </a:bodyPr>
          <a:lstStyle/>
          <a:p>
            <a:r>
              <a:rPr lang="en-US"/>
              <a:t>sensors</a:t>
            </a:r>
          </a:p>
        </p:txBody>
      </p:sp>
      <p:sp>
        <p:nvSpPr>
          <p:cNvPr id="51214" name="Slide Number Placeholder 14"/>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18796894-F704-954E-9399-38DEE6A46E0C}" type="slidenum">
              <a:rPr lang="en-US" smtClean="0"/>
              <a:pPr/>
              <a:t>74</a:t>
            </a:fld>
            <a:endParaRPr lang="en-US"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r>
              <a:rPr lang="en-US"/>
              <a:t>Using a look-up-table to encode </a:t>
            </a:r>
            <a:r>
              <a:rPr lang="en-US" i="1"/>
              <a:t>f </a:t>
            </a:r>
            <a:r>
              <a:rPr lang="en-US"/>
              <a:t>: </a:t>
            </a:r>
            <a:r>
              <a:rPr lang="en-US">
                <a:latin typeface="Lucida Calligraphy" charset="0"/>
              </a:rPr>
              <a:t>P</a:t>
            </a:r>
            <a:r>
              <a:rPr lang="en-US"/>
              <a:t>* </a:t>
            </a:r>
            <a:r>
              <a:rPr lang="en-US">
                <a:sym typeface="Symbol" charset="2"/>
              </a:rPr>
              <a:t> </a:t>
            </a:r>
            <a:r>
              <a:rPr lang="en-US"/>
              <a:t> </a:t>
            </a:r>
            <a:r>
              <a:rPr lang="en-US">
                <a:latin typeface="Lucida Calligraphy" charset="0"/>
              </a:rPr>
              <a:t>A</a:t>
            </a:r>
          </a:p>
        </p:txBody>
      </p:sp>
      <p:sp>
        <p:nvSpPr>
          <p:cNvPr id="52228" name="Rectangle 3"/>
          <p:cNvSpPr>
            <a:spLocks noGrp="1" noChangeArrowheads="1"/>
          </p:cNvSpPr>
          <p:nvPr>
            <p:ph type="body" idx="1"/>
          </p:nvPr>
        </p:nvSpPr>
        <p:spPr/>
        <p:txBody>
          <a:bodyPr/>
          <a:lstStyle/>
          <a:p>
            <a:pPr>
              <a:lnSpc>
                <a:spcPct val="90000"/>
              </a:lnSpc>
            </a:pPr>
            <a:r>
              <a:rPr lang="en-US" dirty="0">
                <a:solidFill>
                  <a:srgbClr val="0066FF"/>
                </a:solidFill>
              </a:rPr>
              <a:t>Example:</a:t>
            </a:r>
            <a:r>
              <a:rPr lang="en-US" dirty="0"/>
              <a:t> Collision Avoidance</a:t>
            </a:r>
          </a:p>
          <a:p>
            <a:pPr lvl="1">
              <a:lnSpc>
                <a:spcPct val="90000"/>
              </a:lnSpc>
            </a:pPr>
            <a:r>
              <a:rPr lang="en-US" dirty="0"/>
              <a:t>Sensors:	3 proximity sensors </a:t>
            </a:r>
          </a:p>
          <a:p>
            <a:pPr lvl="1">
              <a:lnSpc>
                <a:spcPct val="90000"/>
              </a:lnSpc>
            </a:pPr>
            <a:r>
              <a:rPr lang="en-US" dirty="0"/>
              <a:t>Effectors:	Steering Wheel, Brakes</a:t>
            </a:r>
          </a:p>
          <a:p>
            <a:pPr>
              <a:lnSpc>
                <a:spcPct val="90000"/>
              </a:lnSpc>
            </a:pPr>
            <a:endParaRPr lang="en-US" dirty="0"/>
          </a:p>
          <a:p>
            <a:pPr>
              <a:lnSpc>
                <a:spcPct val="90000"/>
              </a:lnSpc>
            </a:pPr>
            <a:r>
              <a:rPr lang="en-US" dirty="0">
                <a:solidFill>
                  <a:srgbClr val="0066FF"/>
                </a:solidFill>
              </a:rPr>
              <a:t>How to generate:</a:t>
            </a:r>
            <a:r>
              <a:rPr lang="en-US" dirty="0"/>
              <a:t> for each </a:t>
            </a:r>
            <a:r>
              <a:rPr lang="en-US" dirty="0" err="1">
                <a:latin typeface="Lucida Calligraphy" charset="0"/>
              </a:rPr>
              <a:t>p</a:t>
            </a:r>
            <a:r>
              <a:rPr lang="en-US" dirty="0">
                <a:latin typeface="Lucida Calligraphy" charset="0"/>
              </a:rPr>
              <a:t> </a:t>
            </a:r>
            <a:r>
              <a:rPr lang="en-US" dirty="0" err="1">
                <a:latin typeface="Lucida Calligraphy" charset="0"/>
                <a:sym typeface="Symbol" charset="2"/>
              </a:rPr>
              <a:t></a:t>
            </a:r>
            <a:r>
              <a:rPr lang="en-US" dirty="0">
                <a:latin typeface="Lucida Calligraphy" charset="0"/>
              </a:rPr>
              <a:t> P</a:t>
            </a:r>
            <a:r>
              <a:rPr lang="en-US" baseline="-25000" dirty="0">
                <a:latin typeface="Lucida Calligraphy" charset="0"/>
              </a:rPr>
              <a:t>l</a:t>
            </a:r>
            <a:r>
              <a:rPr lang="en-US" dirty="0">
                <a:latin typeface="Lucida Calligraphy" charset="0"/>
              </a:rPr>
              <a:t> </a:t>
            </a:r>
            <a:r>
              <a:rPr lang="en-US" dirty="0" err="1">
                <a:latin typeface="Lucida Calligraphy" charset="0"/>
                <a:sym typeface="Symbol" charset="2"/>
              </a:rPr>
              <a:t></a:t>
            </a:r>
            <a:r>
              <a:rPr lang="en-US" dirty="0">
                <a:latin typeface="Lucida Calligraphy" charset="0"/>
              </a:rPr>
              <a:t> P</a:t>
            </a:r>
            <a:r>
              <a:rPr lang="en-US" baseline="-25000" dirty="0">
                <a:latin typeface="Lucida Calligraphy" charset="0"/>
              </a:rPr>
              <a:t>m</a:t>
            </a:r>
            <a:r>
              <a:rPr lang="en-US" dirty="0">
                <a:latin typeface="Lucida Calligraphy" charset="0"/>
              </a:rPr>
              <a:t> </a:t>
            </a:r>
            <a:r>
              <a:rPr lang="en-US" dirty="0" err="1">
                <a:latin typeface="Lucida Calligraphy" charset="0"/>
                <a:sym typeface="Symbol" charset="2"/>
              </a:rPr>
              <a:t></a:t>
            </a:r>
            <a:r>
              <a:rPr lang="en-US" dirty="0">
                <a:latin typeface="Lucida Calligraphy" charset="0"/>
              </a:rPr>
              <a:t> P</a:t>
            </a:r>
            <a:r>
              <a:rPr lang="en-US" baseline="-25000" dirty="0">
                <a:latin typeface="Lucida Calligraphy" charset="0"/>
              </a:rPr>
              <a:t>r</a:t>
            </a:r>
            <a:br>
              <a:rPr lang="en-US" baseline="-25000" dirty="0">
                <a:latin typeface="Lucida Calligraphy" charset="0"/>
              </a:rPr>
            </a:br>
            <a:r>
              <a:rPr lang="en-US" dirty="0"/>
              <a:t>generate an appropriate action, </a:t>
            </a:r>
            <a:r>
              <a:rPr lang="en-US" dirty="0">
                <a:latin typeface="Lucida Calligraphy" charset="0"/>
              </a:rPr>
              <a:t>a </a:t>
            </a:r>
            <a:r>
              <a:rPr lang="en-US" dirty="0" err="1">
                <a:latin typeface="Lucida Calligraphy" charset="0"/>
                <a:sym typeface="Symbol" charset="2"/>
              </a:rPr>
              <a:t></a:t>
            </a:r>
            <a:r>
              <a:rPr lang="en-US" dirty="0">
                <a:latin typeface="Lucida Calligraphy" charset="0"/>
              </a:rPr>
              <a:t> S </a:t>
            </a:r>
            <a:r>
              <a:rPr lang="en-US" dirty="0" err="1">
                <a:latin typeface="Lucida Calligraphy" charset="0"/>
                <a:sym typeface="Symbol" charset="2"/>
              </a:rPr>
              <a:t></a:t>
            </a:r>
            <a:r>
              <a:rPr lang="en-US" dirty="0">
                <a:latin typeface="Lucida Calligraphy" charset="0"/>
              </a:rPr>
              <a:t> B</a:t>
            </a:r>
          </a:p>
          <a:p>
            <a:pPr>
              <a:lnSpc>
                <a:spcPct val="90000"/>
              </a:lnSpc>
            </a:pPr>
            <a:endParaRPr lang="en-US" dirty="0"/>
          </a:p>
          <a:p>
            <a:pPr>
              <a:lnSpc>
                <a:spcPct val="90000"/>
              </a:lnSpc>
            </a:pPr>
            <a:r>
              <a:rPr lang="en-US" dirty="0">
                <a:solidFill>
                  <a:srgbClr val="0066FF"/>
                </a:solidFill>
              </a:rPr>
              <a:t>How large:</a:t>
            </a:r>
            <a:r>
              <a:rPr lang="en-US" dirty="0"/>
              <a:t> size of table = #possible percepts times # possible actions = |</a:t>
            </a:r>
            <a:r>
              <a:rPr lang="en-US" dirty="0">
                <a:latin typeface="Lucida Calligraphy" charset="0"/>
              </a:rPr>
              <a:t>P</a:t>
            </a:r>
            <a:r>
              <a:rPr lang="en-US" baseline="-25000" dirty="0">
                <a:latin typeface="Lucida Calligraphy" charset="0"/>
              </a:rPr>
              <a:t>l </a:t>
            </a:r>
            <a:r>
              <a:rPr lang="en-US" dirty="0"/>
              <a:t>| |</a:t>
            </a:r>
            <a:r>
              <a:rPr lang="en-US" dirty="0">
                <a:latin typeface="Lucida Calligraphy" charset="0"/>
              </a:rPr>
              <a:t>P</a:t>
            </a:r>
            <a:r>
              <a:rPr lang="en-US" baseline="-25000" dirty="0">
                <a:latin typeface="Lucida Calligraphy" charset="0"/>
              </a:rPr>
              <a:t>m</a:t>
            </a:r>
            <a:r>
              <a:rPr lang="en-US" dirty="0"/>
              <a:t>| |</a:t>
            </a:r>
            <a:r>
              <a:rPr lang="en-US" dirty="0">
                <a:latin typeface="Lucida Calligraphy" charset="0"/>
              </a:rPr>
              <a:t>P</a:t>
            </a:r>
            <a:r>
              <a:rPr lang="en-US" baseline="-25000" dirty="0">
                <a:latin typeface="Lucida Calligraphy" charset="0"/>
              </a:rPr>
              <a:t>r</a:t>
            </a:r>
            <a:r>
              <a:rPr lang="en-US" dirty="0"/>
              <a:t>| |</a:t>
            </a:r>
            <a:r>
              <a:rPr lang="en-US" dirty="0">
                <a:latin typeface="Lucida Calligraphy" charset="0"/>
              </a:rPr>
              <a:t>S</a:t>
            </a:r>
            <a:r>
              <a:rPr lang="en-US" dirty="0"/>
              <a:t>| |</a:t>
            </a:r>
            <a:r>
              <a:rPr lang="en-US" dirty="0">
                <a:latin typeface="Lucida Calligraphy" charset="0"/>
              </a:rPr>
              <a:t>B</a:t>
            </a:r>
            <a:r>
              <a:rPr lang="en-US" dirty="0"/>
              <a:t>|</a:t>
            </a:r>
            <a:br>
              <a:rPr lang="en-US" dirty="0"/>
            </a:br>
            <a:r>
              <a:rPr lang="en-US" dirty="0"/>
              <a:t>E.g., P = {close, medium, far}</a:t>
            </a:r>
            <a:r>
              <a:rPr lang="en-US" baseline="30000" dirty="0"/>
              <a:t>3</a:t>
            </a:r>
            <a:br>
              <a:rPr lang="en-US" baseline="30000" dirty="0"/>
            </a:br>
            <a:r>
              <a:rPr lang="en-US" baseline="30000" dirty="0"/>
              <a:t>	</a:t>
            </a:r>
            <a:r>
              <a:rPr lang="en-US" dirty="0"/>
              <a:t>A = {left, straight, right} </a:t>
            </a:r>
            <a:r>
              <a:rPr lang="en-US" dirty="0" err="1">
                <a:latin typeface="Lucida Calligraphy" charset="0"/>
                <a:sym typeface="Symbol" charset="2"/>
              </a:rPr>
              <a:t></a:t>
            </a:r>
            <a:r>
              <a:rPr lang="en-US" dirty="0"/>
              <a:t> {on, off}</a:t>
            </a:r>
            <a:br>
              <a:rPr lang="en-US" dirty="0"/>
            </a:br>
            <a:r>
              <a:rPr lang="en-US" dirty="0"/>
              <a:t>then size of table = </a:t>
            </a:r>
            <a:r>
              <a:rPr lang="en-US" dirty="0" smtClean="0"/>
              <a:t>27 rows</a:t>
            </a:r>
          </a:p>
          <a:p>
            <a:pPr>
              <a:lnSpc>
                <a:spcPct val="90000"/>
              </a:lnSpc>
            </a:pPr>
            <a:r>
              <a:rPr lang="en-US" dirty="0" smtClean="0"/>
              <a:t>Total possible combinations (ways to fill table): 27*3*2=162</a:t>
            </a:r>
          </a:p>
          <a:p>
            <a:pPr>
              <a:lnSpc>
                <a:spcPct val="90000"/>
              </a:lnSpc>
            </a:pPr>
            <a:endParaRPr lang="en-US" sz="1700" dirty="0"/>
          </a:p>
          <a:p>
            <a:pPr>
              <a:lnSpc>
                <a:spcPct val="90000"/>
              </a:lnSpc>
            </a:pPr>
            <a:r>
              <a:rPr lang="en-US" dirty="0">
                <a:solidFill>
                  <a:srgbClr val="0066FF"/>
                </a:solidFill>
              </a:rPr>
              <a:t>How to select action?</a:t>
            </a:r>
            <a:r>
              <a:rPr lang="en-US" dirty="0"/>
              <a:t> Search.</a:t>
            </a:r>
          </a:p>
        </p:txBody>
      </p:sp>
      <p:sp>
        <p:nvSpPr>
          <p:cNvPr id="52229" name="AutoShape 4"/>
          <p:cNvSpPr>
            <a:spLocks noChangeArrowheads="1"/>
          </p:cNvSpPr>
          <p:nvPr/>
        </p:nvSpPr>
        <p:spPr bwMode="auto">
          <a:xfrm>
            <a:off x="9645227" y="3467947"/>
            <a:ext cx="975360" cy="866987"/>
          </a:xfrm>
          <a:prstGeom prst="triangle">
            <a:avLst>
              <a:gd name="adj" fmla="val 50000"/>
            </a:avLst>
          </a:prstGeom>
          <a:solidFill>
            <a:srgbClr val="0066FF"/>
          </a:solidFill>
          <a:ln w="9525">
            <a:solidFill>
              <a:schemeClr val="tx1"/>
            </a:solidFill>
            <a:miter lim="800000"/>
            <a:headEnd/>
            <a:tailEnd/>
          </a:ln>
        </p:spPr>
        <p:txBody>
          <a:bodyPr wrap="none" lIns="130046" tIns="65023" rIns="130046" bIns="65023" anchor="ctr">
            <a:prstTxWarp prst="textNoShape">
              <a:avLst/>
            </a:prstTxWarp>
          </a:bodyPr>
          <a:lstStyle/>
          <a:p>
            <a:endParaRPr lang="en-US"/>
          </a:p>
        </p:txBody>
      </p:sp>
      <p:sp>
        <p:nvSpPr>
          <p:cNvPr id="52230" name="Line 5"/>
          <p:cNvSpPr>
            <a:spLocks noChangeShapeType="1"/>
          </p:cNvSpPr>
          <p:nvPr/>
        </p:nvSpPr>
        <p:spPr bwMode="auto">
          <a:xfrm flipV="1">
            <a:off x="10132907" y="2600960"/>
            <a:ext cx="758613" cy="975360"/>
          </a:xfrm>
          <a:prstGeom prst="line">
            <a:avLst/>
          </a:prstGeom>
          <a:noFill/>
          <a:ln w="38100">
            <a:solidFill>
              <a:schemeClr val="tx1"/>
            </a:solidFill>
            <a:prstDash val="dash"/>
            <a:round/>
            <a:headEnd/>
            <a:tailEnd/>
          </a:ln>
        </p:spPr>
        <p:txBody>
          <a:bodyPr lIns="130046" tIns="65023" rIns="130046" bIns="65023">
            <a:prstTxWarp prst="textNoShape">
              <a:avLst/>
            </a:prstTxWarp>
          </a:bodyPr>
          <a:lstStyle/>
          <a:p>
            <a:endParaRPr lang="en-US"/>
          </a:p>
        </p:txBody>
      </p:sp>
      <p:sp>
        <p:nvSpPr>
          <p:cNvPr id="52231" name="Line 6"/>
          <p:cNvSpPr>
            <a:spLocks noChangeShapeType="1"/>
          </p:cNvSpPr>
          <p:nvPr/>
        </p:nvSpPr>
        <p:spPr bwMode="auto">
          <a:xfrm>
            <a:off x="10132907" y="2600960"/>
            <a:ext cx="0" cy="866987"/>
          </a:xfrm>
          <a:prstGeom prst="line">
            <a:avLst/>
          </a:prstGeom>
          <a:noFill/>
          <a:ln w="38100">
            <a:solidFill>
              <a:schemeClr val="tx1"/>
            </a:solidFill>
            <a:prstDash val="dash"/>
            <a:round/>
            <a:headEnd/>
            <a:tailEnd/>
          </a:ln>
        </p:spPr>
        <p:txBody>
          <a:bodyPr lIns="130046" tIns="65023" rIns="130046" bIns="65023">
            <a:prstTxWarp prst="textNoShape">
              <a:avLst/>
            </a:prstTxWarp>
          </a:bodyPr>
          <a:lstStyle/>
          <a:p>
            <a:endParaRPr lang="en-US"/>
          </a:p>
        </p:txBody>
      </p:sp>
      <p:sp>
        <p:nvSpPr>
          <p:cNvPr id="52232" name="Line 7"/>
          <p:cNvSpPr>
            <a:spLocks noChangeShapeType="1"/>
          </p:cNvSpPr>
          <p:nvPr/>
        </p:nvSpPr>
        <p:spPr bwMode="auto">
          <a:xfrm>
            <a:off x="8724054" y="2059093"/>
            <a:ext cx="1408853" cy="1517227"/>
          </a:xfrm>
          <a:prstGeom prst="line">
            <a:avLst/>
          </a:prstGeom>
          <a:noFill/>
          <a:ln w="38100">
            <a:solidFill>
              <a:schemeClr val="tx1"/>
            </a:solidFill>
            <a:prstDash val="dash"/>
            <a:round/>
            <a:headEnd/>
            <a:tailEnd/>
          </a:ln>
        </p:spPr>
        <p:txBody>
          <a:bodyPr lIns="130046" tIns="65023" rIns="130046" bIns="65023">
            <a:prstTxWarp prst="textNoShape">
              <a:avLst/>
            </a:prstTxWarp>
          </a:bodyPr>
          <a:lstStyle/>
          <a:p>
            <a:endParaRPr lang="en-US"/>
          </a:p>
        </p:txBody>
      </p:sp>
      <p:sp>
        <p:nvSpPr>
          <p:cNvPr id="52233" name="AutoShape 8"/>
          <p:cNvSpPr>
            <a:spLocks noChangeArrowheads="1"/>
          </p:cNvSpPr>
          <p:nvPr/>
        </p:nvSpPr>
        <p:spPr bwMode="auto">
          <a:xfrm>
            <a:off x="10024533" y="1733973"/>
            <a:ext cx="975360" cy="866987"/>
          </a:xfrm>
          <a:prstGeom prst="triangle">
            <a:avLst>
              <a:gd name="adj" fmla="val 50000"/>
            </a:avLst>
          </a:prstGeom>
          <a:solidFill>
            <a:srgbClr val="CC3300"/>
          </a:solidFill>
          <a:ln w="9525">
            <a:solidFill>
              <a:schemeClr val="tx1"/>
            </a:solidFill>
            <a:miter lim="800000"/>
            <a:headEnd/>
            <a:tailEnd/>
          </a:ln>
        </p:spPr>
        <p:txBody>
          <a:bodyPr wrap="none" lIns="130046" tIns="65023" rIns="130046" bIns="65023" anchor="ctr">
            <a:prstTxWarp prst="textNoShape">
              <a:avLst/>
            </a:prstTxWarp>
          </a:bodyPr>
          <a:lstStyle/>
          <a:p>
            <a:endParaRPr lang="en-US"/>
          </a:p>
        </p:txBody>
      </p:sp>
      <p:sp>
        <p:nvSpPr>
          <p:cNvPr id="52234" name="Text Box 9"/>
          <p:cNvSpPr txBox="1">
            <a:spLocks noChangeArrowheads="1"/>
          </p:cNvSpPr>
          <p:nvPr/>
        </p:nvSpPr>
        <p:spPr bwMode="auto">
          <a:xfrm>
            <a:off x="10652196" y="3635022"/>
            <a:ext cx="1211610" cy="654536"/>
          </a:xfrm>
          <a:prstGeom prst="rect">
            <a:avLst/>
          </a:prstGeom>
          <a:noFill/>
          <a:ln w="9525">
            <a:noFill/>
            <a:miter lim="800000"/>
            <a:headEnd/>
            <a:tailEnd/>
          </a:ln>
        </p:spPr>
        <p:txBody>
          <a:bodyPr wrap="none" lIns="130046" tIns="65023" rIns="130046" bIns="65023">
            <a:prstTxWarp prst="textNoShape">
              <a:avLst/>
            </a:prstTxWarp>
            <a:spAutoFit/>
          </a:bodyPr>
          <a:lstStyle/>
          <a:p>
            <a:r>
              <a:rPr lang="en-US"/>
              <a:t>agent</a:t>
            </a:r>
          </a:p>
        </p:txBody>
      </p:sp>
      <p:sp>
        <p:nvSpPr>
          <p:cNvPr id="52235" name="Text Box 10"/>
          <p:cNvSpPr txBox="1">
            <a:spLocks noChangeArrowheads="1"/>
          </p:cNvSpPr>
          <p:nvPr/>
        </p:nvSpPr>
        <p:spPr bwMode="auto">
          <a:xfrm>
            <a:off x="11216640" y="2059093"/>
            <a:ext cx="1679787" cy="650240"/>
          </a:xfrm>
          <a:prstGeom prst="rect">
            <a:avLst/>
          </a:prstGeom>
          <a:noFill/>
          <a:ln w="9525">
            <a:noFill/>
            <a:miter lim="800000"/>
            <a:headEnd/>
            <a:tailEnd/>
          </a:ln>
        </p:spPr>
        <p:txBody>
          <a:bodyPr wrap="none" lIns="130046" tIns="65023" rIns="130046" bIns="65023">
            <a:prstTxWarp prst="textNoShape">
              <a:avLst/>
            </a:prstTxWarp>
            <a:spAutoFit/>
          </a:bodyPr>
          <a:lstStyle/>
          <a:p>
            <a:r>
              <a:rPr lang="en-US"/>
              <a:t>obstacle</a:t>
            </a:r>
          </a:p>
        </p:txBody>
      </p:sp>
      <p:sp>
        <p:nvSpPr>
          <p:cNvPr id="52236" name="Text Box 11"/>
          <p:cNvSpPr txBox="1">
            <a:spLocks noChangeArrowheads="1"/>
          </p:cNvSpPr>
          <p:nvPr/>
        </p:nvSpPr>
        <p:spPr bwMode="auto">
          <a:xfrm>
            <a:off x="7694508" y="2384213"/>
            <a:ext cx="1539804" cy="650240"/>
          </a:xfrm>
          <a:prstGeom prst="rect">
            <a:avLst/>
          </a:prstGeom>
          <a:noFill/>
          <a:ln w="9525">
            <a:noFill/>
            <a:miter lim="800000"/>
            <a:headEnd/>
            <a:tailEnd/>
          </a:ln>
        </p:spPr>
        <p:txBody>
          <a:bodyPr wrap="none" lIns="130046" tIns="65023" rIns="130046" bIns="65023">
            <a:prstTxWarp prst="textNoShape">
              <a:avLst/>
            </a:prstTxWarp>
            <a:spAutoFit/>
          </a:bodyPr>
          <a:lstStyle/>
          <a:p>
            <a:r>
              <a:rPr lang="en-US"/>
              <a:t>sensors</a:t>
            </a:r>
          </a:p>
        </p:txBody>
      </p:sp>
      <p:sp>
        <p:nvSpPr>
          <p:cNvPr id="52237" name="Slide Number Placeholder 13"/>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C91CBB2A-F7CC-754C-BC38-1AB6DB8D5361}" type="slidenum">
              <a:rPr lang="en-US" smtClean="0"/>
              <a:pPr/>
              <a:t>75</a:t>
            </a:fld>
            <a:endParaRPr lang="en-US"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r>
              <a:rPr lang="en-US"/>
              <a:t>Agent types</a:t>
            </a:r>
          </a:p>
        </p:txBody>
      </p:sp>
      <p:sp>
        <p:nvSpPr>
          <p:cNvPr id="53252" name="Rectangle 3"/>
          <p:cNvSpPr>
            <a:spLocks noGrp="1" noChangeArrowheads="1"/>
          </p:cNvSpPr>
          <p:nvPr>
            <p:ph type="body" idx="1"/>
          </p:nvPr>
        </p:nvSpPr>
        <p:spPr/>
        <p:txBody>
          <a:bodyPr/>
          <a:lstStyle/>
          <a:p>
            <a:r>
              <a:rPr lang="en-US" sz="4000" dirty="0"/>
              <a:t>Reflex agents</a:t>
            </a:r>
          </a:p>
          <a:p>
            <a:r>
              <a:rPr lang="en-US" sz="4000" dirty="0"/>
              <a:t>Reflex agents with internal states</a:t>
            </a:r>
          </a:p>
          <a:p>
            <a:r>
              <a:rPr lang="en-US" sz="4000" dirty="0"/>
              <a:t>Goal-based agents</a:t>
            </a:r>
          </a:p>
          <a:p>
            <a:r>
              <a:rPr lang="en-US" sz="4000" dirty="0"/>
              <a:t>Utility-based </a:t>
            </a:r>
            <a:r>
              <a:rPr lang="en-US" sz="4000" dirty="0" smtClean="0"/>
              <a:t>agents</a:t>
            </a:r>
          </a:p>
          <a:p>
            <a:r>
              <a:rPr lang="en-US" sz="4000" dirty="0" smtClean="0"/>
              <a:t>Learning agents</a:t>
            </a:r>
            <a:endParaRPr lang="en-US" sz="4000" dirty="0"/>
          </a:p>
        </p:txBody>
      </p:sp>
      <p:sp>
        <p:nvSpPr>
          <p:cNvPr id="53253"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A95D98FC-C7D9-AA4C-9A13-391E98692A3F}" type="slidenum">
              <a:rPr lang="en-US" smtClean="0"/>
              <a:pPr/>
              <a:t>76</a:t>
            </a:fld>
            <a:endParaRPr lang="en-US"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Agent types</a:t>
            </a:r>
          </a:p>
        </p:txBody>
      </p:sp>
      <p:sp>
        <p:nvSpPr>
          <p:cNvPr id="54276" name="Rectangle 3"/>
          <p:cNvSpPr>
            <a:spLocks noGrp="1" noChangeArrowheads="1"/>
          </p:cNvSpPr>
          <p:nvPr>
            <p:ph type="body" idx="1"/>
          </p:nvPr>
        </p:nvSpPr>
        <p:spPr>
          <a:xfrm>
            <a:off x="650240" y="1950720"/>
            <a:ext cx="11921067" cy="7152640"/>
          </a:xfrm>
        </p:spPr>
        <p:txBody>
          <a:bodyPr/>
          <a:lstStyle/>
          <a:p>
            <a:r>
              <a:rPr lang="en-US" sz="4000" dirty="0"/>
              <a:t>Reflex agents </a:t>
            </a:r>
          </a:p>
          <a:p>
            <a:pPr lvl="1"/>
            <a:r>
              <a:rPr lang="en-US" sz="3400" dirty="0"/>
              <a:t>Reactive: No memory</a:t>
            </a:r>
          </a:p>
          <a:p>
            <a:pPr lvl="1"/>
            <a:endParaRPr lang="en-US" sz="3400" dirty="0"/>
          </a:p>
          <a:p>
            <a:r>
              <a:rPr lang="en-US" sz="4000" dirty="0"/>
              <a:t>Reflex agents with internal states</a:t>
            </a:r>
          </a:p>
          <a:p>
            <a:pPr lvl="1"/>
            <a:r>
              <a:rPr lang="en-US" sz="3400" dirty="0"/>
              <a:t>W/o previous state, may not be able to make decision </a:t>
            </a:r>
          </a:p>
          <a:p>
            <a:pPr lvl="2"/>
            <a:r>
              <a:rPr lang="en-US" sz="2800" dirty="0"/>
              <a:t>E.g. brake lights at night.</a:t>
            </a:r>
          </a:p>
          <a:p>
            <a:pPr lvl="2"/>
            <a:endParaRPr lang="en-US" sz="2800" dirty="0"/>
          </a:p>
          <a:p>
            <a:r>
              <a:rPr lang="en-US" sz="4000" dirty="0"/>
              <a:t>Goal-based agents</a:t>
            </a:r>
          </a:p>
          <a:p>
            <a:pPr lvl="1"/>
            <a:r>
              <a:rPr lang="en-US" sz="3400" dirty="0"/>
              <a:t>Goal information needed to make decision</a:t>
            </a:r>
          </a:p>
        </p:txBody>
      </p:sp>
      <p:sp>
        <p:nvSpPr>
          <p:cNvPr id="54277"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E5B6BA07-F428-9947-90D5-E9022A46E084}" type="slidenum">
              <a:rPr lang="en-US" smtClean="0"/>
              <a:pPr/>
              <a:t>77</a:t>
            </a:fld>
            <a:endParaRPr lang="en-US"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r>
              <a:rPr lang="en-US" dirty="0"/>
              <a:t>Agent types</a:t>
            </a:r>
          </a:p>
        </p:txBody>
      </p:sp>
      <p:sp>
        <p:nvSpPr>
          <p:cNvPr id="55300" name="Rectangle 3"/>
          <p:cNvSpPr>
            <a:spLocks noGrp="1" noChangeArrowheads="1"/>
          </p:cNvSpPr>
          <p:nvPr>
            <p:ph type="body" idx="1"/>
          </p:nvPr>
        </p:nvSpPr>
        <p:spPr>
          <a:xfrm>
            <a:off x="650240" y="2167467"/>
            <a:ext cx="11487573" cy="5852160"/>
          </a:xfrm>
        </p:spPr>
        <p:txBody>
          <a:bodyPr/>
          <a:lstStyle/>
          <a:p>
            <a:r>
              <a:rPr lang="en-US" sz="3600" dirty="0"/>
              <a:t>Utility-based agents</a:t>
            </a:r>
          </a:p>
          <a:p>
            <a:pPr lvl="1"/>
            <a:r>
              <a:rPr lang="en-US" sz="3200" dirty="0"/>
              <a:t>How well can the goal be achieved (degree of happiness)</a:t>
            </a:r>
          </a:p>
          <a:p>
            <a:pPr lvl="1"/>
            <a:endParaRPr lang="en-US" sz="3200" dirty="0"/>
          </a:p>
          <a:p>
            <a:pPr lvl="1"/>
            <a:r>
              <a:rPr lang="en-US" sz="3200" dirty="0"/>
              <a:t>What to do if there are conflicting goals?</a:t>
            </a:r>
          </a:p>
          <a:p>
            <a:pPr lvl="2"/>
            <a:r>
              <a:rPr lang="en-US" sz="2400" dirty="0"/>
              <a:t>Speed and safety</a:t>
            </a:r>
          </a:p>
          <a:p>
            <a:pPr lvl="2"/>
            <a:endParaRPr lang="en-US" sz="2400" dirty="0"/>
          </a:p>
          <a:p>
            <a:pPr lvl="1"/>
            <a:r>
              <a:rPr lang="en-US" sz="3200" dirty="0"/>
              <a:t>Which goal should be selected if several can be achieved</a:t>
            </a:r>
            <a:r>
              <a:rPr lang="en-US" sz="3200" dirty="0" smtClean="0"/>
              <a:t>?</a:t>
            </a:r>
          </a:p>
          <a:p>
            <a:pPr lvl="1"/>
            <a:endParaRPr lang="en-US" sz="3200" dirty="0" smtClean="0"/>
          </a:p>
          <a:p>
            <a:r>
              <a:rPr lang="en-US" sz="3600" dirty="0" smtClean="0"/>
              <a:t>Learning agents</a:t>
            </a:r>
          </a:p>
          <a:p>
            <a:pPr lvl="1"/>
            <a:r>
              <a:rPr lang="en-US" sz="3200" dirty="0" smtClean="0"/>
              <a:t>How can I adapt to the environment?</a:t>
            </a:r>
          </a:p>
          <a:p>
            <a:pPr lvl="1"/>
            <a:r>
              <a:rPr lang="en-US" sz="3200" dirty="0" smtClean="0"/>
              <a:t>How can I learn from my mistakes?</a:t>
            </a:r>
          </a:p>
          <a:p>
            <a:pPr lvl="1"/>
            <a:endParaRPr lang="en-US" sz="3200" dirty="0"/>
          </a:p>
        </p:txBody>
      </p:sp>
      <p:sp>
        <p:nvSpPr>
          <p:cNvPr id="55301"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95BCA2BE-7D52-694F-B8D5-7007E7BAD3A0}" type="slidenum">
              <a:rPr lang="en-US" smtClean="0"/>
              <a:pPr/>
              <a:t>78</a:t>
            </a:fld>
            <a:endParaRPr lang="en-US"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AutoShape 2"/>
          <p:cNvSpPr>
            <a:spLocks noGrp="1" noChangeAspect="1" noChangeArrowheads="1"/>
          </p:cNvSpPr>
          <p:nvPr>
            <p:ph type="title"/>
          </p:nvPr>
        </p:nvSpPr>
        <p:spPr/>
        <p:txBody>
          <a:bodyPr/>
          <a:lstStyle/>
          <a:p>
            <a:r>
              <a:rPr lang="en-US"/>
              <a:t>Reflex agents</a:t>
            </a:r>
          </a:p>
        </p:txBody>
      </p:sp>
      <p:pic>
        <p:nvPicPr>
          <p:cNvPr id="56324" name="Picture 5" descr="reflex-agent"/>
          <p:cNvPicPr>
            <a:picLocks noChangeAspect="1" noChangeArrowheads="1"/>
          </p:cNvPicPr>
          <p:nvPr/>
        </p:nvPicPr>
        <p:blipFill>
          <a:blip r:embed="rId2"/>
          <a:srcRect r="37109" b="36359"/>
          <a:stretch>
            <a:fillRect/>
          </a:stretch>
        </p:blipFill>
        <p:spPr bwMode="auto">
          <a:xfrm>
            <a:off x="1950720" y="2275841"/>
            <a:ext cx="9313334" cy="5904090"/>
          </a:xfrm>
          <a:prstGeom prst="rect">
            <a:avLst/>
          </a:prstGeom>
          <a:noFill/>
          <a:ln w="9525">
            <a:noFill/>
            <a:miter lim="800000"/>
            <a:headEnd/>
            <a:tailEnd/>
          </a:ln>
        </p:spPr>
      </p:pic>
      <p:sp>
        <p:nvSpPr>
          <p:cNvPr id="56325"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4FD07884-2534-4947-B440-94C6605DB68D}" type="slidenum">
              <a:rPr lang="en-US" smtClean="0"/>
              <a:pPr/>
              <a:t>79</a:t>
            </a:fld>
            <a:endParaRPr 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74725" y="433388"/>
            <a:ext cx="11055350" cy="1192212"/>
          </a:xfrm>
        </p:spPr>
        <p:txBody>
          <a:bodyPr/>
          <a:lstStyle/>
          <a:p>
            <a:pPr eaLnBrk="1" hangingPunct="1"/>
            <a:r>
              <a:rPr lang="en-US"/>
              <a:t>Academic Integrity</a:t>
            </a:r>
          </a:p>
        </p:txBody>
      </p:sp>
      <p:sp>
        <p:nvSpPr>
          <p:cNvPr id="18435" name="Rectangle 3"/>
          <p:cNvSpPr>
            <a:spLocks noGrp="1" noChangeArrowheads="1"/>
          </p:cNvSpPr>
          <p:nvPr>
            <p:ph type="body" idx="1"/>
          </p:nvPr>
        </p:nvSpPr>
        <p:spPr>
          <a:xfrm>
            <a:off x="974725" y="1951038"/>
            <a:ext cx="11704638" cy="7151687"/>
          </a:xfrm>
        </p:spPr>
        <p:txBody>
          <a:bodyPr/>
          <a:lstStyle/>
          <a:p>
            <a:pPr eaLnBrk="1" hangingPunct="1">
              <a:lnSpc>
                <a:spcPct val="90000"/>
              </a:lnSpc>
            </a:pPr>
            <a:r>
              <a:rPr lang="en-US" sz="2400" dirty="0"/>
              <a:t>Familiarize yourself with the USC Academic Integrity guidelines. </a:t>
            </a:r>
          </a:p>
          <a:p>
            <a:pPr eaLnBrk="1" hangingPunct="1">
              <a:lnSpc>
                <a:spcPct val="90000"/>
              </a:lnSpc>
            </a:pPr>
            <a:endParaRPr lang="en-US" sz="2400" dirty="0"/>
          </a:p>
          <a:p>
            <a:pPr eaLnBrk="1" hangingPunct="1">
              <a:lnSpc>
                <a:spcPct val="90000"/>
              </a:lnSpc>
            </a:pPr>
            <a:r>
              <a:rPr lang="en-US" sz="2400" dirty="0"/>
              <a:t>Violations of the Student Conduct Code will be filed with the Office of Student Judicial Affairs, and appropriate sanctions will be given.</a:t>
            </a:r>
          </a:p>
          <a:p>
            <a:pPr eaLnBrk="1" hangingPunct="1">
              <a:lnSpc>
                <a:spcPct val="90000"/>
              </a:lnSpc>
            </a:pPr>
            <a:endParaRPr lang="en-US" sz="2400" dirty="0"/>
          </a:p>
          <a:p>
            <a:pPr eaLnBrk="1" hangingPunct="1">
              <a:lnSpc>
                <a:spcPct val="90000"/>
              </a:lnSpc>
            </a:pPr>
            <a:r>
              <a:rPr lang="en-US" sz="2400" dirty="0"/>
              <a:t>Homework assignments are to be solved </a:t>
            </a:r>
            <a:r>
              <a:rPr lang="en-US" sz="2400" b="1" dirty="0"/>
              <a:t>individually.</a:t>
            </a:r>
          </a:p>
          <a:p>
            <a:pPr eaLnBrk="1" hangingPunct="1">
              <a:lnSpc>
                <a:spcPct val="90000"/>
              </a:lnSpc>
            </a:pPr>
            <a:endParaRPr lang="en-US" sz="2400" b="1" dirty="0"/>
          </a:p>
          <a:p>
            <a:pPr eaLnBrk="1" hangingPunct="1">
              <a:lnSpc>
                <a:spcPct val="90000"/>
              </a:lnSpc>
            </a:pPr>
            <a:r>
              <a:rPr lang="en-US" sz="2400" dirty="0"/>
              <a:t>You are welcome to discuss class material in review groups, but do not discuss how to solve the </a:t>
            </a:r>
            <a:r>
              <a:rPr lang="en-US" sz="2400" dirty="0" err="1"/>
              <a:t>homeworks</a:t>
            </a:r>
            <a:r>
              <a:rPr lang="en-US" sz="2400" dirty="0"/>
              <a:t>.</a:t>
            </a:r>
          </a:p>
          <a:p>
            <a:pPr eaLnBrk="1" hangingPunct="1">
              <a:lnSpc>
                <a:spcPct val="90000"/>
              </a:lnSpc>
            </a:pPr>
            <a:endParaRPr lang="en-US" sz="2400" b="1" dirty="0"/>
          </a:p>
          <a:p>
            <a:pPr eaLnBrk="1" hangingPunct="1">
              <a:lnSpc>
                <a:spcPct val="90000"/>
              </a:lnSpc>
            </a:pPr>
            <a:r>
              <a:rPr lang="en-US" sz="2400" b="1" dirty="0"/>
              <a:t>Exams are closed-book with no questions allowed</a:t>
            </a:r>
            <a:r>
              <a:rPr lang="en-US" sz="2400" b="1" dirty="0" smtClean="0"/>
              <a:t>.</a:t>
            </a:r>
          </a:p>
          <a:p>
            <a:pPr eaLnBrk="1" hangingPunct="1">
              <a:lnSpc>
                <a:spcPct val="90000"/>
              </a:lnSpc>
            </a:pPr>
            <a:endParaRPr lang="en-US" sz="2400" b="1" dirty="0"/>
          </a:p>
          <a:p>
            <a:pPr eaLnBrk="1" hangingPunct="1">
              <a:lnSpc>
                <a:spcPct val="90000"/>
              </a:lnSpc>
            </a:pPr>
            <a:endParaRPr lang="en-US" sz="2400" b="1" dirty="0" smtClean="0"/>
          </a:p>
          <a:p>
            <a:pPr eaLnBrk="1" hangingPunct="1">
              <a:lnSpc>
                <a:spcPct val="90000"/>
              </a:lnSpc>
            </a:pPr>
            <a:r>
              <a:rPr lang="en-US" sz="2400" b="1" dirty="0" smtClean="0"/>
              <a:t>Please read and understand:</a:t>
            </a:r>
          </a:p>
          <a:p>
            <a:pPr marL="39688" indent="0" eaLnBrk="1" hangingPunct="1">
              <a:lnSpc>
                <a:spcPct val="90000"/>
              </a:lnSpc>
              <a:buNone/>
            </a:pPr>
            <a:endParaRPr lang="en-US" sz="2400" b="1" dirty="0"/>
          </a:p>
          <a:p>
            <a:pPr marL="39688" indent="0" eaLnBrk="1" hangingPunct="1">
              <a:lnSpc>
                <a:spcPct val="90000"/>
              </a:lnSpc>
              <a:buNone/>
            </a:pPr>
            <a:r>
              <a:rPr lang="en-US" sz="2400" b="1" dirty="0">
                <a:hlinkClick r:id="rId2"/>
              </a:rPr>
              <a:t>http://policy.usc.edu/student/scampus</a:t>
            </a:r>
            <a:r>
              <a:rPr lang="en-US" sz="2400" b="1" dirty="0" smtClean="0">
                <a:hlinkClick r:id="rId2"/>
              </a:rPr>
              <a:t>/</a:t>
            </a:r>
            <a:endParaRPr lang="en-US" sz="2400" b="1" dirty="0" smtClean="0"/>
          </a:p>
          <a:p>
            <a:pPr marL="39688" indent="0" eaLnBrk="1" hangingPunct="1">
              <a:lnSpc>
                <a:spcPct val="90000"/>
              </a:lnSpc>
              <a:buNone/>
            </a:pPr>
            <a:r>
              <a:rPr lang="en-US" sz="2400" b="1" dirty="0">
                <a:hlinkClick r:id="rId3"/>
              </a:rPr>
              <a:t>https://sjacs.usc.edu/students</a:t>
            </a:r>
            <a:r>
              <a:rPr lang="en-US" sz="2400" b="1" dirty="0" smtClean="0">
                <a:hlinkClick r:id="rId3"/>
              </a:rPr>
              <a:t>/</a:t>
            </a:r>
            <a:endParaRPr lang="en-US" sz="2400" b="1" dirty="0" smtClean="0"/>
          </a:p>
          <a:p>
            <a:pPr marL="39688" indent="0" eaLnBrk="1" hangingPunct="1">
              <a:lnSpc>
                <a:spcPct val="90000"/>
              </a:lnSpc>
              <a:buNone/>
            </a:pPr>
            <a:endParaRPr lang="en-US" sz="2400" b="1" dirty="0"/>
          </a:p>
          <a:p>
            <a:pPr eaLnBrk="1" hangingPunct="1">
              <a:lnSpc>
                <a:spcPct val="90000"/>
              </a:lnSpc>
            </a:pPr>
            <a:endParaRPr lang="en-US" sz="24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r>
              <a:rPr lang="en-US"/>
              <a:t>Reactive agents</a:t>
            </a:r>
          </a:p>
        </p:txBody>
      </p:sp>
      <p:sp>
        <p:nvSpPr>
          <p:cNvPr id="57348" name="Rectangle 3"/>
          <p:cNvSpPr>
            <a:spLocks noGrp="1" noChangeArrowheads="1"/>
          </p:cNvSpPr>
          <p:nvPr>
            <p:ph type="body" idx="1"/>
          </p:nvPr>
        </p:nvSpPr>
        <p:spPr>
          <a:xfrm>
            <a:off x="650240" y="1842347"/>
            <a:ext cx="12029440" cy="6773333"/>
          </a:xfrm>
        </p:spPr>
        <p:txBody>
          <a:bodyPr/>
          <a:lstStyle/>
          <a:p>
            <a:endParaRPr lang="en-US"/>
          </a:p>
          <a:p>
            <a:r>
              <a:rPr lang="en-US"/>
              <a:t>Reactive agents do not have internal symbolic models. </a:t>
            </a:r>
          </a:p>
          <a:p>
            <a:r>
              <a:rPr lang="en-US"/>
              <a:t>Act by stimulus-response to the current state of the environment. </a:t>
            </a:r>
          </a:p>
          <a:p>
            <a:r>
              <a:rPr lang="en-US"/>
              <a:t>Each reactive agent is simple and interacts with others in a basic way. </a:t>
            </a:r>
          </a:p>
          <a:p>
            <a:r>
              <a:rPr lang="en-US"/>
              <a:t>Complex patterns of behavior emerge from their interaction. </a:t>
            </a:r>
          </a:p>
          <a:p>
            <a:endParaRPr lang="en-US"/>
          </a:p>
          <a:p>
            <a:endParaRPr lang="en-US"/>
          </a:p>
          <a:p>
            <a:endParaRPr lang="en-US"/>
          </a:p>
          <a:p>
            <a:endParaRPr lang="en-US"/>
          </a:p>
          <a:p>
            <a:r>
              <a:rPr lang="en-US" b="1"/>
              <a:t>Benefits:</a:t>
            </a:r>
            <a:r>
              <a:rPr lang="en-US"/>
              <a:t> robustness, fast response time </a:t>
            </a:r>
          </a:p>
          <a:p>
            <a:r>
              <a:rPr lang="en-US" b="1"/>
              <a:t>Challenges:</a:t>
            </a:r>
            <a:r>
              <a:rPr lang="en-US"/>
              <a:t> scalability, how intelligent?</a:t>
            </a:r>
            <a:br>
              <a:rPr lang="en-US"/>
            </a:br>
            <a:r>
              <a:rPr lang="en-US"/>
              <a:t>		 and how do you debug them?</a:t>
            </a:r>
          </a:p>
          <a:p>
            <a:endParaRPr lang="en-US"/>
          </a:p>
        </p:txBody>
      </p:sp>
      <p:sp>
        <p:nvSpPr>
          <p:cNvPr id="57349"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563044FD-3A77-3B4A-BAF4-37458FC34C95}" type="slidenum">
              <a:rPr lang="en-US" smtClean="0"/>
              <a:pPr/>
              <a:t>80</a:t>
            </a:fld>
            <a:endParaRPr lang="en-US"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AutoShape 2"/>
          <p:cNvSpPr>
            <a:spLocks noGrp="1" noChangeAspect="1" noChangeArrowheads="1"/>
          </p:cNvSpPr>
          <p:nvPr>
            <p:ph type="title"/>
          </p:nvPr>
        </p:nvSpPr>
        <p:spPr/>
        <p:txBody>
          <a:bodyPr/>
          <a:lstStyle/>
          <a:p>
            <a:r>
              <a:rPr lang="en-US"/>
              <a:t>Reflex agents w/ state</a:t>
            </a:r>
          </a:p>
        </p:txBody>
      </p:sp>
      <p:pic>
        <p:nvPicPr>
          <p:cNvPr id="58372" name="Picture 4" descr="reflex-state-agent"/>
          <p:cNvPicPr>
            <a:picLocks noChangeAspect="1" noChangeArrowheads="1"/>
          </p:cNvPicPr>
          <p:nvPr/>
        </p:nvPicPr>
        <p:blipFill>
          <a:blip r:embed="rId2"/>
          <a:srcRect t="59766"/>
          <a:stretch>
            <a:fillRect/>
          </a:stretch>
        </p:blipFill>
        <p:spPr bwMode="auto">
          <a:xfrm>
            <a:off x="2059093" y="2600961"/>
            <a:ext cx="9022080" cy="5804747"/>
          </a:xfrm>
          <a:prstGeom prst="rect">
            <a:avLst/>
          </a:prstGeom>
          <a:noFill/>
          <a:ln w="9525">
            <a:noFill/>
            <a:miter lim="800000"/>
            <a:headEnd/>
            <a:tailEnd/>
          </a:ln>
        </p:spPr>
      </p:pic>
      <p:sp>
        <p:nvSpPr>
          <p:cNvPr id="58373"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13ED00B5-4497-A04F-B007-F9FFB5E31EE0}" type="slidenum">
              <a:rPr lang="en-US" smtClean="0"/>
              <a:pPr/>
              <a:t>81</a:t>
            </a:fld>
            <a:endParaRPr lang="en-US"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AutoShape 2"/>
          <p:cNvSpPr>
            <a:spLocks noGrp="1" noChangeAspect="1" noChangeArrowheads="1"/>
          </p:cNvSpPr>
          <p:nvPr>
            <p:ph type="title"/>
          </p:nvPr>
        </p:nvSpPr>
        <p:spPr/>
        <p:txBody>
          <a:bodyPr/>
          <a:lstStyle/>
          <a:p>
            <a:r>
              <a:rPr lang="en-US"/>
              <a:t>Goal-based agents</a:t>
            </a:r>
          </a:p>
        </p:txBody>
      </p:sp>
      <p:pic>
        <p:nvPicPr>
          <p:cNvPr id="59396" name="Picture 4" descr="goal-agent"/>
          <p:cNvPicPr>
            <a:picLocks noChangeAspect="1" noChangeArrowheads="1"/>
          </p:cNvPicPr>
          <p:nvPr/>
        </p:nvPicPr>
        <p:blipFill>
          <a:blip r:embed="rId2"/>
          <a:srcRect r="37122" b="35599"/>
          <a:stretch>
            <a:fillRect/>
          </a:stretch>
        </p:blipFill>
        <p:spPr bwMode="auto">
          <a:xfrm>
            <a:off x="1950720" y="2600960"/>
            <a:ext cx="8994987" cy="5775396"/>
          </a:xfrm>
          <a:prstGeom prst="rect">
            <a:avLst/>
          </a:prstGeom>
          <a:noFill/>
          <a:ln w="9525">
            <a:noFill/>
            <a:miter lim="800000"/>
            <a:headEnd/>
            <a:tailEnd/>
          </a:ln>
        </p:spPr>
      </p:pic>
      <p:sp>
        <p:nvSpPr>
          <p:cNvPr id="59397"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D6229707-1257-914D-A66C-CB78B1B24092}" type="slidenum">
              <a:rPr lang="en-US" smtClean="0"/>
              <a:pPr/>
              <a:t>82</a:t>
            </a:fld>
            <a:endParaRPr lang="en-US"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AutoShape 2"/>
          <p:cNvSpPr>
            <a:spLocks noGrp="1" noChangeAspect="1" noChangeArrowheads="1"/>
          </p:cNvSpPr>
          <p:nvPr>
            <p:ph type="title"/>
          </p:nvPr>
        </p:nvSpPr>
        <p:spPr/>
        <p:txBody>
          <a:bodyPr/>
          <a:lstStyle/>
          <a:p>
            <a:r>
              <a:rPr lang="en-US"/>
              <a:t>Utility-based agents</a:t>
            </a:r>
          </a:p>
        </p:txBody>
      </p:sp>
      <p:pic>
        <p:nvPicPr>
          <p:cNvPr id="60420" name="Picture 4" descr="utility-agent"/>
          <p:cNvPicPr>
            <a:picLocks noChangeAspect="1" noChangeArrowheads="1"/>
          </p:cNvPicPr>
          <p:nvPr/>
        </p:nvPicPr>
        <p:blipFill>
          <a:blip r:embed="rId2"/>
          <a:srcRect r="37770" b="36278"/>
          <a:stretch>
            <a:fillRect/>
          </a:stretch>
        </p:blipFill>
        <p:spPr bwMode="auto">
          <a:xfrm>
            <a:off x="1950720" y="2492588"/>
            <a:ext cx="8994987" cy="5766364"/>
          </a:xfrm>
          <a:prstGeom prst="rect">
            <a:avLst/>
          </a:prstGeom>
          <a:noFill/>
          <a:ln w="9525">
            <a:noFill/>
            <a:miter lim="800000"/>
            <a:headEnd/>
            <a:tailEnd/>
          </a:ln>
        </p:spPr>
      </p:pic>
      <p:sp>
        <p:nvSpPr>
          <p:cNvPr id="60421"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13A4E812-2ECD-2042-9B3E-111AEA90FC4E}" type="slidenum">
              <a:rPr lang="en-US" smtClean="0"/>
              <a:pPr/>
              <a:t>83</a:t>
            </a:fld>
            <a:endParaRPr lang="en-US"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AutoShape 2"/>
          <p:cNvSpPr>
            <a:spLocks noGrp="1" noChangeAspect="1" noChangeArrowheads="1"/>
          </p:cNvSpPr>
          <p:nvPr>
            <p:ph type="title"/>
          </p:nvPr>
        </p:nvSpPr>
        <p:spPr/>
        <p:txBody>
          <a:bodyPr/>
          <a:lstStyle/>
          <a:p>
            <a:r>
              <a:rPr lang="en-US" dirty="0" smtClean="0"/>
              <a:t>Learning agents</a:t>
            </a:r>
            <a:endParaRPr lang="en-US" dirty="0"/>
          </a:p>
        </p:txBody>
      </p:sp>
      <p:sp>
        <p:nvSpPr>
          <p:cNvPr id="60421"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13A4E812-2ECD-2042-9B3E-111AEA90FC4E}" type="slidenum">
              <a:rPr lang="en-US" smtClean="0"/>
              <a:pPr/>
              <a:t>84</a:t>
            </a:fld>
            <a:endParaRPr lang="en-US" smtClean="0"/>
          </a:p>
        </p:txBody>
      </p:sp>
      <p:pic>
        <p:nvPicPr>
          <p:cNvPr id="5" name="Picture 4"/>
          <p:cNvPicPr/>
          <p:nvPr/>
        </p:nvPicPr>
        <p:blipFill>
          <a:blip r:embed="rId2"/>
          <a:stretch>
            <a:fillRect/>
          </a:stretch>
        </p:blipFill>
        <p:spPr>
          <a:xfrm>
            <a:off x="1778000" y="1905000"/>
            <a:ext cx="8991600" cy="6547730"/>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r>
              <a:rPr lang="en-US" dirty="0" smtClean="0"/>
              <a:t>Summary on intelligent agents</a:t>
            </a:r>
            <a:endParaRPr lang="en-US" dirty="0"/>
          </a:p>
        </p:txBody>
      </p:sp>
      <p:sp>
        <p:nvSpPr>
          <p:cNvPr id="66564" name="Rectangle 3"/>
          <p:cNvSpPr>
            <a:spLocks noGrp="1" noChangeArrowheads="1"/>
          </p:cNvSpPr>
          <p:nvPr>
            <p:ph type="body" idx="1"/>
          </p:nvPr>
        </p:nvSpPr>
        <p:spPr>
          <a:xfrm>
            <a:off x="216747" y="1842347"/>
            <a:ext cx="12571307" cy="6773333"/>
          </a:xfrm>
        </p:spPr>
        <p:txBody>
          <a:bodyPr/>
          <a:lstStyle/>
          <a:p>
            <a:r>
              <a:rPr lang="en-US" sz="3400" b="1" dirty="0"/>
              <a:t>Intelligent Agents:</a:t>
            </a:r>
          </a:p>
          <a:p>
            <a:pPr lvl="1"/>
            <a:r>
              <a:rPr lang="en-US" sz="2800" dirty="0"/>
              <a:t>Anything that can be </a:t>
            </a:r>
            <a:r>
              <a:rPr lang="en-US" sz="2800" i="1" dirty="0">
                <a:solidFill>
                  <a:srgbClr val="CC3300"/>
                </a:solidFill>
              </a:rPr>
              <a:t>viewed</a:t>
            </a:r>
            <a:r>
              <a:rPr lang="en-US" sz="2800" i="1" dirty="0"/>
              <a:t> as</a:t>
            </a:r>
            <a:r>
              <a:rPr lang="en-US" sz="2800" dirty="0"/>
              <a:t> </a:t>
            </a:r>
            <a:r>
              <a:rPr lang="en-US" sz="2800" b="1" dirty="0"/>
              <a:t>perceiving </a:t>
            </a:r>
            <a:r>
              <a:rPr lang="en-US" sz="2800" dirty="0"/>
              <a:t>its </a:t>
            </a:r>
            <a:r>
              <a:rPr lang="en-US" sz="2800" b="1" dirty="0"/>
              <a:t>environment</a:t>
            </a:r>
            <a:r>
              <a:rPr lang="en-US" sz="2800" dirty="0"/>
              <a:t> through </a:t>
            </a:r>
            <a:r>
              <a:rPr lang="en-US" sz="2800" b="1" dirty="0"/>
              <a:t>sensors</a:t>
            </a:r>
            <a:r>
              <a:rPr lang="en-US" sz="2800" dirty="0"/>
              <a:t> and </a:t>
            </a:r>
            <a:r>
              <a:rPr lang="en-US" sz="2800" b="1" dirty="0"/>
              <a:t>acting</a:t>
            </a:r>
            <a:r>
              <a:rPr lang="en-US" sz="2800" dirty="0"/>
              <a:t> upon that environment through its </a:t>
            </a:r>
            <a:r>
              <a:rPr lang="en-US" sz="2800" b="1" dirty="0"/>
              <a:t>effectors </a:t>
            </a:r>
            <a:r>
              <a:rPr lang="en-US" sz="2800" dirty="0"/>
              <a:t>to maximize progress towards its </a:t>
            </a:r>
            <a:r>
              <a:rPr lang="en-US" sz="2800" b="1" dirty="0"/>
              <a:t>goals</a:t>
            </a:r>
            <a:r>
              <a:rPr lang="en-US" sz="2800" dirty="0"/>
              <a:t>.</a:t>
            </a:r>
          </a:p>
          <a:p>
            <a:pPr lvl="1"/>
            <a:r>
              <a:rPr lang="en-US" sz="2800" dirty="0"/>
              <a:t>PAGE (Percepts, Actions, Goals, Environment)</a:t>
            </a:r>
          </a:p>
          <a:p>
            <a:pPr lvl="1"/>
            <a:r>
              <a:rPr lang="en-US" sz="2800" dirty="0"/>
              <a:t>Described as a Perception (sequence) to Action Mapping: </a:t>
            </a:r>
            <a:r>
              <a:rPr lang="en-US" sz="2800" i="1" dirty="0" err="1"/>
              <a:t>f</a:t>
            </a:r>
            <a:r>
              <a:rPr lang="en-US" sz="2800" i="1" dirty="0"/>
              <a:t> </a:t>
            </a:r>
            <a:r>
              <a:rPr lang="en-US" sz="2800" dirty="0"/>
              <a:t>: </a:t>
            </a:r>
            <a:r>
              <a:rPr lang="en-US" sz="2800" dirty="0">
                <a:latin typeface="Lucida Calligraphy" charset="0"/>
              </a:rPr>
              <a:t>P</a:t>
            </a:r>
            <a:r>
              <a:rPr lang="en-US" sz="2800" dirty="0"/>
              <a:t>* </a:t>
            </a:r>
            <a:r>
              <a:rPr lang="en-US" sz="2800" dirty="0" err="1">
                <a:sym typeface="Symbol" charset="2"/>
              </a:rPr>
              <a:t></a:t>
            </a:r>
            <a:r>
              <a:rPr lang="en-US" sz="2800" dirty="0">
                <a:sym typeface="Symbol" charset="2"/>
              </a:rPr>
              <a:t> </a:t>
            </a:r>
            <a:r>
              <a:rPr lang="en-US" sz="2800" dirty="0"/>
              <a:t> </a:t>
            </a:r>
            <a:r>
              <a:rPr lang="en-US" sz="2800" dirty="0">
                <a:latin typeface="Lucida Calligraphy" charset="0"/>
              </a:rPr>
              <a:t>A</a:t>
            </a:r>
          </a:p>
          <a:p>
            <a:pPr lvl="1"/>
            <a:r>
              <a:rPr lang="en-US" sz="2800" dirty="0"/>
              <a:t>Using look-up-table, closed form, etc.</a:t>
            </a:r>
          </a:p>
          <a:p>
            <a:pPr lvl="1"/>
            <a:endParaRPr lang="en-US" sz="2000" dirty="0"/>
          </a:p>
          <a:p>
            <a:r>
              <a:rPr lang="en-US" sz="3400" b="1" dirty="0"/>
              <a:t>Agent Types:</a:t>
            </a:r>
            <a:r>
              <a:rPr lang="en-US" sz="3400" dirty="0"/>
              <a:t> Reflex, state-based, goal-based, utility-</a:t>
            </a:r>
            <a:r>
              <a:rPr lang="en-US" sz="3400" dirty="0" smtClean="0"/>
              <a:t>based, learning</a:t>
            </a:r>
          </a:p>
          <a:p>
            <a:endParaRPr lang="en-US" sz="2300" b="1" dirty="0"/>
          </a:p>
          <a:p>
            <a:r>
              <a:rPr lang="en-US" sz="3400" b="1" dirty="0"/>
              <a:t>Rational Action:</a:t>
            </a:r>
            <a:r>
              <a:rPr lang="en-US" sz="3400" dirty="0"/>
              <a:t> The action that maximizes the expected value of the performance measure </a:t>
            </a:r>
            <a:r>
              <a:rPr lang="en-US" sz="3400" u="sng" dirty="0"/>
              <a:t>given the percept sequence to date</a:t>
            </a:r>
            <a:endParaRPr lang="en-US" sz="4000" dirty="0"/>
          </a:p>
        </p:txBody>
      </p:sp>
      <p:sp>
        <p:nvSpPr>
          <p:cNvPr id="66565" name="Slide Number Placeholder 5"/>
          <p:cNvSpPr>
            <a:spLocks noGrp="1"/>
          </p:cNvSpPr>
          <p:nvPr>
            <p:ph type="sldNum" sz="quarter" idx="4294967295"/>
          </p:nvPr>
        </p:nvSpPr>
        <p:spPr>
          <a:xfrm>
            <a:off x="9572978" y="8859520"/>
            <a:ext cx="2709333" cy="650240"/>
          </a:xfrm>
          <a:prstGeom prst="rect">
            <a:avLst/>
          </a:prstGeom>
          <a:noFill/>
        </p:spPr>
        <p:txBody>
          <a:bodyPr lIns="130046" tIns="65023" rIns="130046" bIns="65023"/>
          <a:lstStyle/>
          <a:p>
            <a:fld id="{89DE2DD9-E26B-384E-8B3F-28A45EA36B16}" type="slidenum">
              <a:rPr lang="en-US" smtClean="0"/>
              <a:pPr/>
              <a:t>85</a:t>
            </a:fld>
            <a:endParaRPr lang="en-US"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Interested in AI research</a:t>
            </a:r>
            <a:br>
              <a:rPr lang="en-US" dirty="0" smtClean="0"/>
            </a:br>
            <a:r>
              <a:rPr lang="en-US" dirty="0" smtClean="0"/>
              <a:t>in prof. </a:t>
            </a:r>
            <a:r>
              <a:rPr lang="en-US" dirty="0" err="1" smtClean="0"/>
              <a:t>Itti’s</a:t>
            </a:r>
            <a:r>
              <a:rPr lang="en-US" dirty="0" smtClean="0"/>
              <a:t> lab?</a:t>
            </a:r>
            <a:endParaRPr lang="en-US" dirty="0"/>
          </a:p>
        </p:txBody>
      </p:sp>
      <p:sp>
        <p:nvSpPr>
          <p:cNvPr id="3" name="Content Placeholder 2"/>
          <p:cNvSpPr>
            <a:spLocks noGrp="1"/>
          </p:cNvSpPr>
          <p:nvPr>
            <p:ph idx="1"/>
          </p:nvPr>
        </p:nvSpPr>
        <p:spPr>
          <a:xfrm>
            <a:off x="63499" y="1485783"/>
            <a:ext cx="6515101" cy="7912100"/>
          </a:xfrm>
        </p:spPr>
        <p:txBody>
          <a:bodyPr/>
          <a:lstStyle/>
          <a:p>
            <a:r>
              <a:rPr lang="en-US" sz="2200" dirty="0" smtClean="0"/>
              <a:t>Please see new open-source machine vision, AI &amp; robotics effort at </a:t>
            </a:r>
            <a:r>
              <a:rPr lang="en-US" sz="2200" dirty="0" smtClean="0">
                <a:hlinkClick r:id="rId2"/>
              </a:rPr>
              <a:t>http://jevois.org</a:t>
            </a:r>
            <a:endParaRPr lang="en-US" sz="2200" dirty="0" smtClean="0"/>
          </a:p>
          <a:p>
            <a:endParaRPr lang="en-US" sz="2200" dirty="0"/>
          </a:p>
          <a:p>
            <a:r>
              <a:rPr lang="en-US" sz="2200" b="1" dirty="0" err="1" smtClean="0"/>
              <a:t>JeVois</a:t>
            </a:r>
            <a:r>
              <a:rPr lang="en-US" sz="2200" dirty="0" smtClean="0"/>
              <a:t> is a small USB webcam with quad-core processor inside. It runs Linux. You can program it in C++ or Python. It can stream processed video over USB and issue text messages (e.g., to an Arduino) over serial port.</a:t>
            </a:r>
          </a:p>
          <a:p>
            <a:endParaRPr lang="en-US" sz="2200" dirty="0"/>
          </a:p>
        </p:txBody>
      </p:sp>
      <p:sp>
        <p:nvSpPr>
          <p:cNvPr id="4" name="Slide Number Placeholder 3"/>
          <p:cNvSpPr>
            <a:spLocks noGrp="1"/>
          </p:cNvSpPr>
          <p:nvPr>
            <p:ph type="sldNum" sz="quarter" idx="10"/>
          </p:nvPr>
        </p:nvSpPr>
        <p:spPr/>
        <p:txBody>
          <a:bodyPr/>
          <a:lstStyle/>
          <a:p>
            <a:fld id="{0A17526F-175A-6C48-9174-B04A91FA1515}" type="slidenum">
              <a:rPr lang="en-US" smtClean="0"/>
              <a:pPr/>
              <a:t>86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0" y="5186223"/>
            <a:ext cx="10210800" cy="35396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5489" y="37475"/>
            <a:ext cx="6292952" cy="3543925"/>
          </a:xfrm>
          <a:prstGeom prst="rect">
            <a:avLst/>
          </a:prstGeom>
        </p:spPr>
      </p:pic>
      <p:sp>
        <p:nvSpPr>
          <p:cNvPr id="7" name="TextBox 6"/>
          <p:cNvSpPr txBox="1"/>
          <p:nvPr/>
        </p:nvSpPr>
        <p:spPr>
          <a:xfrm>
            <a:off x="863600" y="9280595"/>
            <a:ext cx="8001000" cy="707886"/>
          </a:xfrm>
          <a:prstGeom prst="rect">
            <a:avLst/>
          </a:prstGeom>
          <a:noFill/>
        </p:spPr>
        <p:txBody>
          <a:bodyPr wrap="square" rtlCol="0">
            <a:spAutoFit/>
          </a:bodyPr>
          <a:lstStyle/>
          <a:p>
            <a:r>
              <a:rPr lang="en-US" sz="2000" dirty="0">
                <a:solidFill>
                  <a:srgbClr val="0070C0"/>
                </a:solidFill>
                <a:latin typeface="Myriad Pro" charset="0"/>
                <a:ea typeface="Myriad Pro" charset="0"/>
                <a:cs typeface="Myriad Pro" charset="0"/>
              </a:rPr>
              <a:t>Full disclosure: We also manufacture and sell these cameras.</a:t>
            </a:r>
          </a:p>
          <a:p>
            <a:endParaRPr lang="en-US" sz="2000" dirty="0">
              <a:latin typeface="Myriad Pro" charset="0"/>
              <a:ea typeface="Myriad Pro" charset="0"/>
              <a:cs typeface="Myriad Pro" charset="0"/>
            </a:endParaRPr>
          </a:p>
        </p:txBody>
      </p:sp>
    </p:spTree>
    <p:extLst>
      <p:ext uri="{BB962C8B-B14F-4D97-AF65-F5344CB8AC3E}">
        <p14:creationId xmlns:p14="http://schemas.microsoft.com/office/powerpoint/2010/main" val="1950306639"/>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JeVois</a:t>
            </a:r>
            <a:r>
              <a:rPr lang="en-US" dirty="0" smtClean="0"/>
              <a:t> examples of on-board machine vision</a:t>
            </a:r>
            <a:endParaRPr lang="en-US" dirty="0"/>
          </a:p>
        </p:txBody>
      </p:sp>
      <p:sp>
        <p:nvSpPr>
          <p:cNvPr id="4" name="Slide Number Placeholder 3"/>
          <p:cNvSpPr>
            <a:spLocks noGrp="1"/>
          </p:cNvSpPr>
          <p:nvPr>
            <p:ph type="sldNum" sz="quarter" idx="10"/>
          </p:nvPr>
        </p:nvSpPr>
        <p:spPr/>
        <p:txBody>
          <a:bodyPr/>
          <a:lstStyle/>
          <a:p>
            <a:fld id="{0A17526F-175A-6C48-9174-B04A91FA1515}" type="slidenum">
              <a:rPr lang="en-US" smtClean="0"/>
              <a:pPr/>
              <a:t>87</a:t>
            </a:fld>
            <a:endParaRPr lang="en-US"/>
          </a:p>
        </p:txBody>
      </p:sp>
      <p:pic>
        <p:nvPicPr>
          <p:cNvPr id="5" name="jevois-demos-trimmed.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2285610"/>
            <a:ext cx="13004800" cy="7315200"/>
          </a:xfrm>
          <a:prstGeom prst="rect">
            <a:avLst/>
          </a:prstGeom>
        </p:spPr>
      </p:pic>
    </p:spTree>
    <p:extLst>
      <p:ext uri="{BB962C8B-B14F-4D97-AF65-F5344CB8AC3E}">
        <p14:creationId xmlns:p14="http://schemas.microsoft.com/office/powerpoint/2010/main" val="6138476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4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A17526F-175A-6C48-9174-B04A91FA1515}" type="slidenum">
              <a:rPr lang="en-US" smtClean="0"/>
              <a:pPr/>
              <a:t>88</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008" y="-223853"/>
            <a:ext cx="5720792" cy="4719653"/>
          </a:xfrm>
          <a:prstGeom prst="rect">
            <a:avLst/>
          </a:prstGeom>
        </p:spPr>
      </p:pic>
      <p:sp>
        <p:nvSpPr>
          <p:cNvPr id="7" name="TextBox 6"/>
          <p:cNvSpPr txBox="1"/>
          <p:nvPr/>
        </p:nvSpPr>
        <p:spPr>
          <a:xfrm>
            <a:off x="406400" y="685800"/>
            <a:ext cx="6477000" cy="3785652"/>
          </a:xfrm>
          <a:prstGeom prst="rect">
            <a:avLst/>
          </a:prstGeom>
          <a:noFill/>
        </p:spPr>
        <p:txBody>
          <a:bodyPr wrap="square" rtlCol="0">
            <a:spAutoFit/>
          </a:bodyPr>
          <a:lstStyle/>
          <a:p>
            <a:r>
              <a:rPr lang="en-US" sz="2400" b="1" dirty="0" err="1" smtClean="0">
                <a:latin typeface="Myriad Pro" charset="0"/>
                <a:ea typeface="Myriad Pro" charset="0"/>
                <a:cs typeface="Myriad Pro" charset="0"/>
              </a:rPr>
              <a:t>JeVois</a:t>
            </a:r>
            <a:r>
              <a:rPr lang="en-US" sz="2400" b="1" dirty="0" smtClean="0">
                <a:latin typeface="Myriad Pro" charset="0"/>
                <a:ea typeface="Myriad Pro" charset="0"/>
                <a:cs typeface="Myriad Pro" charset="0"/>
              </a:rPr>
              <a:t> case study</a:t>
            </a:r>
          </a:p>
          <a:p>
            <a:endParaRPr lang="en-US" sz="2400" dirty="0">
              <a:latin typeface="Myriad Pro" charset="0"/>
              <a:ea typeface="Myriad Pro" charset="0"/>
              <a:cs typeface="Myriad Pro" charset="0"/>
            </a:endParaRPr>
          </a:p>
          <a:p>
            <a:r>
              <a:rPr lang="en-US" sz="2400" dirty="0" smtClean="0">
                <a:latin typeface="Myriad Pro" charset="0"/>
                <a:ea typeface="Myriad Pro" charset="0"/>
                <a:cs typeface="Myriad Pro" charset="0"/>
              </a:rPr>
              <a:t>A robot that follows </a:t>
            </a:r>
            <a:r>
              <a:rPr lang="en-US" sz="2400" dirty="0" err="1" smtClean="0">
                <a:latin typeface="Myriad Pro" charset="0"/>
                <a:ea typeface="Myriad Pro" charset="0"/>
                <a:cs typeface="Myriad Pro" charset="0"/>
              </a:rPr>
              <a:t>ArUco</a:t>
            </a:r>
            <a:r>
              <a:rPr lang="en-US" sz="2400" dirty="0" smtClean="0">
                <a:latin typeface="Myriad Pro" charset="0"/>
                <a:ea typeface="Myriad Pro" charset="0"/>
                <a:cs typeface="Myriad Pro" charset="0"/>
              </a:rPr>
              <a:t> markers.</a:t>
            </a:r>
          </a:p>
          <a:p>
            <a:endParaRPr lang="en-US" sz="2400" dirty="0">
              <a:latin typeface="Myriad Pro" charset="0"/>
              <a:ea typeface="Myriad Pro" charset="0"/>
              <a:cs typeface="Myriad Pro" charset="0"/>
            </a:endParaRPr>
          </a:p>
          <a:p>
            <a:pPr marL="342900" indent="-342900">
              <a:buFontTx/>
              <a:buChar char="-"/>
            </a:pPr>
            <a:r>
              <a:rPr lang="en-US" sz="2400" dirty="0" smtClean="0">
                <a:latin typeface="Myriad Pro" charset="0"/>
                <a:ea typeface="Myriad Pro" charset="0"/>
                <a:cs typeface="Myriad Pro" charset="0"/>
              </a:rPr>
              <a:t>Use existing </a:t>
            </a:r>
            <a:r>
              <a:rPr lang="en-US" sz="2400" dirty="0" err="1" smtClean="0">
                <a:latin typeface="Myriad Pro" charset="0"/>
                <a:ea typeface="Myriad Pro" charset="0"/>
                <a:cs typeface="Myriad Pro" charset="0"/>
              </a:rPr>
              <a:t>JeVois</a:t>
            </a:r>
            <a:r>
              <a:rPr lang="en-US" sz="2400" dirty="0" smtClean="0">
                <a:latin typeface="Myriad Pro" charset="0"/>
                <a:ea typeface="Myriad Pro" charset="0"/>
                <a:cs typeface="Myriad Pro" charset="0"/>
              </a:rPr>
              <a:t> </a:t>
            </a:r>
            <a:r>
              <a:rPr lang="en-US" sz="2400" dirty="0" err="1" smtClean="0">
                <a:latin typeface="Myriad Pro" charset="0"/>
                <a:ea typeface="Myriad Pro" charset="0"/>
                <a:cs typeface="Myriad Pro" charset="0"/>
              </a:rPr>
              <a:t>ArUco</a:t>
            </a:r>
            <a:r>
              <a:rPr lang="en-US" sz="2400" dirty="0" smtClean="0">
                <a:latin typeface="Myriad Pro" charset="0"/>
                <a:ea typeface="Myriad Pro" charset="0"/>
                <a:cs typeface="Myriad Pro" charset="0"/>
              </a:rPr>
              <a:t> machine vision module.</a:t>
            </a:r>
          </a:p>
          <a:p>
            <a:pPr marL="342900" indent="-342900">
              <a:buFontTx/>
              <a:buChar char="-"/>
            </a:pPr>
            <a:endParaRPr lang="en-US" sz="2400" dirty="0" smtClean="0">
              <a:latin typeface="Myriad Pro" charset="0"/>
              <a:ea typeface="Myriad Pro" charset="0"/>
              <a:cs typeface="Myriad Pro" charset="0"/>
            </a:endParaRPr>
          </a:p>
          <a:p>
            <a:pPr marL="342900" indent="-342900">
              <a:buFontTx/>
              <a:buChar char="-"/>
            </a:pPr>
            <a:r>
              <a:rPr lang="en-US" sz="2400" dirty="0" smtClean="0">
                <a:latin typeface="Myriad Pro" charset="0"/>
                <a:ea typeface="Myriad Pro" charset="0"/>
                <a:cs typeface="Myriad Pro" charset="0"/>
              </a:rPr>
              <a:t>Build robot and program an Arduino to control the motors (~</a:t>
            </a:r>
            <a:r>
              <a:rPr lang="en-US" sz="2400" dirty="0" smtClean="0">
                <a:latin typeface="Myriad Pro" charset="0"/>
                <a:ea typeface="Myriad Pro" charset="0"/>
                <a:cs typeface="Myriad Pro" charset="0"/>
              </a:rPr>
              <a:t>250 </a:t>
            </a:r>
            <a:r>
              <a:rPr lang="en-US" sz="2400" dirty="0" smtClean="0">
                <a:latin typeface="Myriad Pro" charset="0"/>
                <a:ea typeface="Myriad Pro" charset="0"/>
                <a:cs typeface="Myriad Pro" charset="0"/>
              </a:rPr>
              <a:t>lines of C++)</a:t>
            </a:r>
          </a:p>
          <a:p>
            <a:endParaRPr lang="en-US" sz="2400" dirty="0">
              <a:latin typeface="Myriad Pro" charset="0"/>
              <a:ea typeface="Myriad Pro" charset="0"/>
              <a:cs typeface="Myriad Pro" charset="0"/>
            </a:endParaRPr>
          </a:p>
        </p:txBody>
      </p:sp>
      <p:sp>
        <p:nvSpPr>
          <p:cNvPr id="8" name="TextBox 7"/>
          <p:cNvSpPr txBox="1"/>
          <p:nvPr/>
        </p:nvSpPr>
        <p:spPr>
          <a:xfrm>
            <a:off x="9339263" y="7772400"/>
            <a:ext cx="6477000" cy="830997"/>
          </a:xfrm>
          <a:prstGeom prst="rect">
            <a:avLst/>
          </a:prstGeom>
          <a:noFill/>
        </p:spPr>
        <p:txBody>
          <a:bodyPr wrap="square" rtlCol="0">
            <a:spAutoFit/>
          </a:bodyPr>
          <a:lstStyle/>
          <a:p>
            <a:r>
              <a:rPr lang="en-US" sz="2400" b="1" dirty="0" smtClean="0">
                <a:latin typeface="Myriad Pro" charset="0"/>
                <a:ea typeface="Myriad Pro" charset="0"/>
                <a:cs typeface="Myriad Pro" charset="0"/>
                <a:hlinkClick r:id="rId5"/>
              </a:rPr>
              <a:t>http://jevois.org/tutorials</a:t>
            </a:r>
            <a:endParaRPr lang="en-US" sz="2400" b="1" dirty="0" smtClean="0">
              <a:latin typeface="Myriad Pro" charset="0"/>
              <a:ea typeface="Myriad Pro" charset="0"/>
              <a:cs typeface="Myriad Pro" charset="0"/>
            </a:endParaRPr>
          </a:p>
          <a:p>
            <a:endParaRPr lang="en-US" sz="2400" dirty="0">
              <a:latin typeface="Myriad Pro" charset="0"/>
              <a:ea typeface="Myriad Pro" charset="0"/>
              <a:cs typeface="Myriad Pro" charset="0"/>
            </a:endParaRPr>
          </a:p>
        </p:txBody>
      </p:sp>
      <p:pic>
        <p:nvPicPr>
          <p:cNvPr id="3" name="jevois-car-follow-trimmed.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0" y="4595813"/>
            <a:ext cx="9169400" cy="5157788"/>
          </a:xfrm>
          <a:prstGeom prst="rect">
            <a:avLst/>
          </a:prstGeom>
        </p:spPr>
      </p:pic>
    </p:spTree>
    <p:extLst>
      <p:ext uri="{BB962C8B-B14F-4D97-AF65-F5344CB8AC3E}">
        <p14:creationId xmlns:p14="http://schemas.microsoft.com/office/powerpoint/2010/main" val="21249204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4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Interested?</a:t>
            </a:r>
            <a:endParaRPr lang="en-US" dirty="0"/>
          </a:p>
        </p:txBody>
      </p:sp>
      <p:sp>
        <p:nvSpPr>
          <p:cNvPr id="3" name="Content Placeholder 2"/>
          <p:cNvSpPr>
            <a:spLocks noGrp="1"/>
          </p:cNvSpPr>
          <p:nvPr>
            <p:ph idx="1"/>
          </p:nvPr>
        </p:nvSpPr>
        <p:spPr/>
        <p:txBody>
          <a:bodyPr/>
          <a:lstStyle/>
          <a:p>
            <a:endParaRPr lang="en-US" dirty="0" smtClean="0"/>
          </a:p>
          <a:p>
            <a:r>
              <a:rPr lang="en-US" dirty="0" smtClean="0"/>
              <a:t>This is not for extra credit but it can add to your resume</a:t>
            </a:r>
            <a:endParaRPr lang="en-US" dirty="0"/>
          </a:p>
          <a:p>
            <a:endParaRPr lang="en-US" dirty="0" smtClean="0"/>
          </a:p>
          <a:p>
            <a:endParaRPr lang="en-US" dirty="0"/>
          </a:p>
          <a:p>
            <a:r>
              <a:rPr lang="en-US" dirty="0" smtClean="0"/>
              <a:t>Please do not email me yet (too many emails already)</a:t>
            </a:r>
          </a:p>
          <a:p>
            <a:endParaRPr lang="en-US" dirty="0"/>
          </a:p>
          <a:p>
            <a:endParaRPr lang="en-US" dirty="0" smtClean="0"/>
          </a:p>
          <a:p>
            <a:r>
              <a:rPr lang="en-US" dirty="0" smtClean="0"/>
              <a:t>Review the material at </a:t>
            </a:r>
            <a:r>
              <a:rPr lang="en-US" dirty="0" smtClean="0">
                <a:hlinkClick r:id="rId2"/>
              </a:rPr>
              <a:t>http://jevois.org</a:t>
            </a:r>
            <a:endParaRPr lang="en-US" dirty="0" smtClean="0"/>
          </a:p>
          <a:p>
            <a:endParaRPr lang="en-US" dirty="0"/>
          </a:p>
          <a:p>
            <a:endParaRPr lang="en-US" dirty="0" smtClean="0"/>
          </a:p>
          <a:p>
            <a:r>
              <a:rPr lang="en-US" dirty="0" smtClean="0"/>
              <a:t>We will setup a workgroup about this on Wednesday after class.</a:t>
            </a:r>
            <a:endParaRPr lang="en-US" dirty="0"/>
          </a:p>
        </p:txBody>
      </p:sp>
      <p:sp>
        <p:nvSpPr>
          <p:cNvPr id="4" name="Slide Number Placeholder 3"/>
          <p:cNvSpPr>
            <a:spLocks noGrp="1"/>
          </p:cNvSpPr>
          <p:nvPr>
            <p:ph type="sldNum" sz="quarter" idx="10"/>
          </p:nvPr>
        </p:nvSpPr>
        <p:spPr/>
        <p:txBody>
          <a:bodyPr/>
          <a:lstStyle/>
          <a:p>
            <a:fld id="{0A17526F-175A-6C48-9174-B04A91FA1515}" type="slidenum">
              <a:rPr lang="en-US" smtClean="0"/>
              <a:pPr/>
              <a:t>89</a:t>
            </a:fld>
            <a:endParaRPr lang="en-US"/>
          </a:p>
        </p:txBody>
      </p:sp>
    </p:spTree>
    <p:extLst>
      <p:ext uri="{BB962C8B-B14F-4D97-AF65-F5344CB8AC3E}">
        <p14:creationId xmlns:p14="http://schemas.microsoft.com/office/powerpoint/2010/main" val="119224359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74725" y="433388"/>
            <a:ext cx="11055350" cy="1192212"/>
          </a:xfrm>
        </p:spPr>
        <p:txBody>
          <a:bodyPr/>
          <a:lstStyle/>
          <a:p>
            <a:pPr eaLnBrk="1" hangingPunct="1"/>
            <a:r>
              <a:rPr lang="en-US" dirty="0"/>
              <a:t>Academic Integrity</a:t>
            </a:r>
          </a:p>
        </p:txBody>
      </p:sp>
      <p:sp>
        <p:nvSpPr>
          <p:cNvPr id="18435" name="Rectangle 3"/>
          <p:cNvSpPr>
            <a:spLocks noGrp="1" noChangeArrowheads="1"/>
          </p:cNvSpPr>
          <p:nvPr>
            <p:ph type="body" idx="1"/>
          </p:nvPr>
        </p:nvSpPr>
        <p:spPr>
          <a:xfrm>
            <a:off x="974725" y="1951038"/>
            <a:ext cx="11704638" cy="7151687"/>
          </a:xfrm>
        </p:spPr>
        <p:txBody>
          <a:bodyPr/>
          <a:lstStyle/>
          <a:p>
            <a:pPr eaLnBrk="1" hangingPunct="1">
              <a:lnSpc>
                <a:spcPct val="90000"/>
              </a:lnSpc>
            </a:pPr>
            <a:r>
              <a:rPr lang="en-US" sz="2800" b="1" dirty="0" smtClean="0">
                <a:solidFill>
                  <a:srgbClr val="3366FF"/>
                </a:solidFill>
              </a:rPr>
              <a:t>All students are responsible for reading and following the Student Conduct Code. </a:t>
            </a:r>
            <a:r>
              <a:rPr lang="en-US" sz="2800" dirty="0" smtClean="0"/>
              <a:t>Note that the USC Student Conduct Code prohibits plagiarism.</a:t>
            </a:r>
          </a:p>
          <a:p>
            <a:pPr eaLnBrk="1" hangingPunct="1">
              <a:lnSpc>
                <a:spcPct val="90000"/>
              </a:lnSpc>
            </a:pPr>
            <a:endParaRPr lang="en-US" sz="2800" dirty="0" smtClean="0"/>
          </a:p>
          <a:p>
            <a:pPr eaLnBrk="1" hangingPunct="1">
              <a:lnSpc>
                <a:spcPct val="90000"/>
              </a:lnSpc>
            </a:pPr>
            <a:r>
              <a:rPr lang="en-US" sz="2800" dirty="0" smtClean="0"/>
              <a:t>Some examples of what is not allowed by the conduct code: copying all or part of someone else's work (by hand or by looking at others' files, either secretly or if shown), and submitting it as your own; giving another student in the class a copy of your assignment solution; and consulting with another student during an exam. If you have questions about what is allowed, please discuss it with the instructor.</a:t>
            </a:r>
          </a:p>
          <a:p>
            <a:pPr eaLnBrk="1" hangingPunct="1">
              <a:lnSpc>
                <a:spcPct val="90000"/>
              </a:lnSpc>
            </a:pPr>
            <a:endParaRPr lang="en-US" sz="2800" dirty="0" smtClean="0"/>
          </a:p>
          <a:p>
            <a:pPr eaLnBrk="1" hangingPunct="1">
              <a:lnSpc>
                <a:spcPct val="90000"/>
              </a:lnSpc>
            </a:pPr>
            <a:r>
              <a:rPr lang="en-US" sz="2800" dirty="0" smtClean="0"/>
              <a:t>Students who violate university standards of academic integrity are subject to disciplinary sanctions, including failure in the course and suspension from the university. Since dishonesty in any form harms the individual, other students, and the university, policies on academic integrity will be strictly enforced. Violations of the Student Conduct Code will be filed with the Office of Student Judicial Affairs.</a:t>
            </a:r>
          </a:p>
          <a:p>
            <a:pPr eaLnBrk="1" hangingPunct="1">
              <a:lnSpc>
                <a:spcPct val="90000"/>
              </a:lnSpc>
            </a:pPr>
            <a:endParaRPr lang="en-US" sz="2800" dirty="0" smtClean="0"/>
          </a:p>
          <a:p>
            <a:pPr eaLnBrk="1" hangingPunct="1">
              <a:lnSpc>
                <a:spcPct val="90000"/>
              </a:lnSpc>
            </a:pPr>
            <a:endParaRPr lang="en-US" sz="2800"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I-460">
  <a:themeElements>
    <a:clrScheme name="">
      <a:dk1>
        <a:srgbClr val="000000"/>
      </a:dk1>
      <a:lt1>
        <a:srgbClr val="FFFFFF"/>
      </a:lt1>
      <a:dk2>
        <a:srgbClr val="000000"/>
      </a:dk2>
      <a:lt2>
        <a:srgbClr val="808080"/>
      </a:lt2>
      <a:accent1>
        <a:srgbClr val="FF6600"/>
      </a:accent1>
      <a:accent2>
        <a:srgbClr val="333399"/>
      </a:accent2>
      <a:accent3>
        <a:srgbClr val="FFFFFF"/>
      </a:accent3>
      <a:accent4>
        <a:srgbClr val="000000"/>
      </a:accent4>
      <a:accent5>
        <a:srgbClr val="FFB8AA"/>
      </a:accent5>
      <a:accent6>
        <a:srgbClr val="2D2D8A"/>
      </a:accent6>
      <a:hlink>
        <a:srgbClr val="009999"/>
      </a:hlink>
      <a:folHlink>
        <a:srgbClr val="99CC00"/>
      </a:folHlink>
    </a:clrScheme>
    <a:fontScheme name="AI-460">
      <a:majorFont>
        <a:latin typeface="Helvetica"/>
        <a:ea typeface="ヒラギノ角ゴ ProN W6"/>
        <a:cs typeface="ヒラギノ角ゴ ProN W6"/>
      </a:majorFont>
      <a:minorFont>
        <a:latin typeface="Tahom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6600"/>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FF6600"/>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AI-46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626</TotalTime>
  <Pages>0</Pages>
  <Words>3682</Words>
  <Characters>0</Characters>
  <Application>Microsoft Macintosh PowerPoint</Application>
  <PresentationFormat>Custom</PresentationFormat>
  <Lines>0</Lines>
  <Paragraphs>810</Paragraphs>
  <Slides>89</Slides>
  <Notes>2</Notes>
  <HiddenSlides>0</HiddenSlides>
  <MMClips>10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89</vt:i4>
      </vt:variant>
    </vt:vector>
  </HeadingPairs>
  <TitlesOfParts>
    <vt:vector size="105" baseType="lpstr">
      <vt:lpstr>Bookman Old Style</vt:lpstr>
      <vt:lpstr>Calibri</vt:lpstr>
      <vt:lpstr>Comic Sans MS</vt:lpstr>
      <vt:lpstr>Helvetica</vt:lpstr>
      <vt:lpstr>Lucida Calligraphy</vt:lpstr>
      <vt:lpstr>ＭＳ Ｐゴシック</vt:lpstr>
      <vt:lpstr>Myriad Pro</vt:lpstr>
      <vt:lpstr>Symbol</vt:lpstr>
      <vt:lpstr>Tahoma</vt:lpstr>
      <vt:lpstr>Times New Roman</vt:lpstr>
      <vt:lpstr>ヒラギノ明朝 ProN W3</vt:lpstr>
      <vt:lpstr>ヒラギノ角ゴ Pro W3</vt:lpstr>
      <vt:lpstr>ヒラギノ角ゴ ProN W3</vt:lpstr>
      <vt:lpstr>ヒラギノ角ゴ ProN W6</vt:lpstr>
      <vt:lpstr>Arial</vt:lpstr>
      <vt:lpstr>AI-460</vt:lpstr>
      <vt:lpstr>CS 561: Artificial Intelligence</vt:lpstr>
      <vt:lpstr>CS 561: Artificial Intelligence</vt:lpstr>
      <vt:lpstr>CS 561: Artificial Intelligence</vt:lpstr>
      <vt:lpstr>Practical issues</vt:lpstr>
      <vt:lpstr>More on homeworks and grading</vt:lpstr>
      <vt:lpstr>Vocareum.com</vt:lpstr>
      <vt:lpstr>Discussion sections</vt:lpstr>
      <vt:lpstr>Academic Integrity</vt:lpstr>
      <vt:lpstr>Academic Integrity</vt:lpstr>
      <vt:lpstr>PowerPoint Presentation</vt:lpstr>
      <vt:lpstr>PowerPoint Presentation</vt:lpstr>
      <vt:lpstr>Why study AI?</vt:lpstr>
      <vt:lpstr>Why study AI?</vt:lpstr>
      <vt:lpstr>DARPA Robotics Challenge</vt:lpstr>
      <vt:lpstr>PowerPoint Presentation</vt:lpstr>
      <vt:lpstr>PowerPoint Presentation</vt:lpstr>
      <vt:lpstr>PowerPoint Presentation</vt:lpstr>
      <vt:lpstr>What is AI?</vt:lpstr>
      <vt:lpstr>Acting Rationally: The Rational Agent</vt:lpstr>
      <vt:lpstr>Acting Humanly: The Turing Test</vt:lpstr>
      <vt:lpstr>Acting Humanly: The Turing Test</vt:lpstr>
      <vt:lpstr>Acting Humanly: The Full Turing Test</vt:lpstr>
      <vt:lpstr>Acting Humanly: The Full Turing Test</vt:lpstr>
      <vt:lpstr>What would a computer need to pass the Turing test?</vt:lpstr>
      <vt:lpstr>What would a computer need to pass the Turing test?</vt:lpstr>
      <vt:lpstr>What would a computer need to pass the Turing test?</vt:lpstr>
      <vt:lpstr>CAPTCHAs or “reverse Turing tests”</vt:lpstr>
      <vt:lpstr>AI Prehistory</vt:lpstr>
      <vt:lpstr>AI History</vt:lpstr>
      <vt:lpstr>AI State of the art</vt:lpstr>
      <vt:lpstr>AI State of the art</vt:lpstr>
      <vt:lpstr>AI State of the art</vt:lpstr>
      <vt:lpstr>AI State of the art</vt:lpstr>
      <vt:lpstr>AI State of the art</vt:lpstr>
      <vt:lpstr>Course Overview</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Defining intelligent agents</vt:lpstr>
      <vt:lpstr>What is an (Intelligent) Agent?</vt:lpstr>
      <vt:lpstr>What is an (Intelligent) Agent?</vt:lpstr>
      <vt:lpstr>Rational Agents</vt:lpstr>
      <vt:lpstr>A Windshield Wiper Agent</vt:lpstr>
      <vt:lpstr>A Windshield Wiper Agent (Cont’d)</vt:lpstr>
      <vt:lpstr>Interacting Agents</vt:lpstr>
      <vt:lpstr>Interacting Agents</vt:lpstr>
      <vt:lpstr>Conflict Resolution by Action Selection Agents</vt:lpstr>
      <vt:lpstr>The Right Thing = The Rational Action</vt:lpstr>
      <vt:lpstr>The Right Thing = The Rational Action</vt:lpstr>
      <vt:lpstr>Behavior and performance of IAs</vt:lpstr>
      <vt:lpstr>Look up table</vt:lpstr>
      <vt:lpstr>Closed form</vt:lpstr>
      <vt:lpstr>How is an Agent different from other software?</vt:lpstr>
      <vt:lpstr>Environment Types</vt:lpstr>
      <vt:lpstr>Environment Types</vt:lpstr>
      <vt:lpstr>Environment Types</vt:lpstr>
      <vt:lpstr>Environment types</vt:lpstr>
      <vt:lpstr>Environment types</vt:lpstr>
      <vt:lpstr>Structure of Intelligent Agents</vt:lpstr>
      <vt:lpstr>Using a look-up-table to encode f : P*   A</vt:lpstr>
      <vt:lpstr>Using a look-up-table to encode f : P*   A</vt:lpstr>
      <vt:lpstr>Agent types</vt:lpstr>
      <vt:lpstr>Agent types</vt:lpstr>
      <vt:lpstr>Agent types</vt:lpstr>
      <vt:lpstr>Reflex agents</vt:lpstr>
      <vt:lpstr>Reactive agents</vt:lpstr>
      <vt:lpstr>Reflex agents w/ state</vt:lpstr>
      <vt:lpstr>Goal-based agents</vt:lpstr>
      <vt:lpstr>Utility-based agents</vt:lpstr>
      <vt:lpstr>Learning agents</vt:lpstr>
      <vt:lpstr>Summary on intelligent agents</vt:lpstr>
      <vt:lpstr>Interested in AI research in prof. Itti’s lab?</vt:lpstr>
      <vt:lpstr>JeVois examples of on-board machine vision</vt:lpstr>
      <vt:lpstr>PowerPoint Presentation</vt:lpstr>
      <vt:lpstr>Interested?</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561: Artificial Intelligence</dc:title>
  <dc:subject/>
  <dc:creator/>
  <cp:keywords/>
  <dc:description/>
  <cp:lastModifiedBy>Laurent Itti</cp:lastModifiedBy>
  <cp:revision>131</cp:revision>
  <dcterms:created xsi:type="dcterms:W3CDTF">2014-08-25T21:20:29Z</dcterms:created>
  <dcterms:modified xsi:type="dcterms:W3CDTF">2017-08-21T19:28:19Z</dcterms:modified>
</cp:coreProperties>
</file>